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4" r:id="rId1"/>
  </p:sldMasterIdLst>
  <p:sldIdLst>
    <p:sldId id="280" r:id="rId2"/>
    <p:sldId id="261" r:id="rId3"/>
    <p:sldId id="262" r:id="rId4"/>
    <p:sldId id="294" r:id="rId5"/>
    <p:sldId id="287" r:id="rId6"/>
    <p:sldId id="281" r:id="rId7"/>
    <p:sldId id="284" r:id="rId8"/>
    <p:sldId id="263" r:id="rId9"/>
    <p:sldId id="296" r:id="rId10"/>
    <p:sldId id="264" r:id="rId11"/>
    <p:sldId id="292" r:id="rId12"/>
    <p:sldId id="293" r:id="rId13"/>
    <p:sldId id="265" r:id="rId14"/>
    <p:sldId id="266" r:id="rId15"/>
    <p:sldId id="267" r:id="rId16"/>
    <p:sldId id="268" r:id="rId17"/>
    <p:sldId id="297" r:id="rId18"/>
    <p:sldId id="269" r:id="rId19"/>
    <p:sldId id="270" r:id="rId20"/>
    <p:sldId id="271" r:id="rId21"/>
    <p:sldId id="272" r:id="rId22"/>
    <p:sldId id="273" r:id="rId23"/>
    <p:sldId id="309" r:id="rId24"/>
    <p:sldId id="312" r:id="rId25"/>
    <p:sldId id="314" r:id="rId26"/>
    <p:sldId id="313" r:id="rId27"/>
    <p:sldId id="274" r:id="rId28"/>
    <p:sldId id="275" r:id="rId29"/>
    <p:sldId id="276" r:id="rId30"/>
    <p:sldId id="311" r:id="rId31"/>
    <p:sldId id="298" r:id="rId32"/>
    <p:sldId id="277" r:id="rId33"/>
    <p:sldId id="278" r:id="rId34"/>
    <p:sldId id="306" r:id="rId35"/>
    <p:sldId id="302" r:id="rId36"/>
    <p:sldId id="279" r:id="rId37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 autoAdjust="0"/>
    <p:restoredTop sz="94607" autoAdjust="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621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 b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 b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ru-RU" altLang="en-US" smtClean="0"/>
              <a:t>Образец подзаголовка</a:t>
            </a:r>
            <a:endParaRPr lang="ru-RU" altLang="en-US"/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8059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6045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6966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1473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3274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1178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8280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592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3647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1643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4009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719263"/>
            <a:ext cx="8229600" cy="4411662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19176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ru-RU" noProof="0" smtClean="0"/>
              <a:t>Вставка картинки</a:t>
            </a:r>
            <a:endParaRPr lang="ru-RU" noProof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1000" strike="noStrike" smtClean="0">
                <a:solidFill>
                  <a:srgbClr val="000000"/>
                </a:solidFill>
                <a:latin typeface="Arial"/>
              </a:rPr>
              <a:t>10.2.16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>
              <a:lnSpc>
                <a:spcPct val="100000"/>
              </a:lnSpc>
            </a:pPr>
            <a:fld id="{E03A92DF-4D94-49B9-BA79-805E53619B44}" type="slidenum">
              <a:rPr lang="ru-RU" sz="1000" strike="noStrike" smtClean="0">
                <a:solidFill>
                  <a:srgbClr val="000000"/>
                </a:solid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04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 b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/>
            </a:lvl1pPr>
          </a:lstStyle>
          <a:p>
            <a:fld id="{7B5ABE90-E562-4500-9E36-C85310420E73}" type="datetimeFigureOut">
              <a:rPr lang="ru-RU" smtClean="0"/>
              <a:pPr/>
              <a:t>19.06.2018</a:t>
            </a:fld>
            <a:endParaRPr lang="ru-RU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/>
            </a:lvl1pPr>
          </a:lstStyle>
          <a:p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/>
            </a:lvl1pPr>
          </a:lstStyle>
          <a:p>
            <a:fld id="{1064E174-A240-4FB7-B8C9-6EB79B01327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056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615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5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5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8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5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5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5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8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5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8" cy="7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6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6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6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8" cy="7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6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8" cy="7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6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6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6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6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8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6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8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6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7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7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8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7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8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7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7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7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7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8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7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8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7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7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8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8" cy="7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8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8" cy="7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8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  <p:sp>
          <p:nvSpPr>
            <p:cNvPr id="618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8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3.png"/><Relationship Id="rId7" Type="http://schemas.openxmlformats.org/officeDocument/2006/relationships/image" Target="../media/image5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pPr algn="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Тема 1. Выборочный метод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type="subTitle" idx="1"/>
          </p:nvPr>
        </p:nvSpPr>
        <p:spPr>
          <a:xfrm>
            <a:off x="0" y="3049588"/>
            <a:ext cx="7097713" cy="2362200"/>
          </a:xfrm>
        </p:spPr>
        <p:txBody>
          <a:bodyPr/>
          <a:lstStyle/>
          <a:p>
            <a:pPr marL="514350" lvl="0" indent="-514350">
              <a:spcBef>
                <a:spcPts val="0"/>
              </a:spcBef>
              <a:buSzPct val="100000"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Основные понятия.</a:t>
            </a:r>
          </a:p>
          <a:p>
            <a:pPr marL="514350" lvl="0" indent="-514350">
              <a:spcBef>
                <a:spcPts val="0"/>
              </a:spcBef>
              <a:buSzPct val="100000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Выборочная совокупность.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	</a:t>
            </a:r>
          </a:p>
          <a:p>
            <a:pPr marL="514350" lvl="0" indent="-514350">
              <a:lnSpc>
                <a:spcPct val="80000"/>
              </a:lnSpc>
              <a:spcBef>
                <a:spcPts val="0"/>
              </a:spcBef>
              <a:buSzPct val="100000"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Распределения выборочной совокупности.</a:t>
            </a:r>
          </a:p>
          <a:p>
            <a:pPr marL="0" lvl="1" indent="-514350" algn="r">
              <a:spcBef>
                <a:spcPts val="0"/>
              </a:spcBef>
              <a:buSzPct val="100000"/>
              <a:buNone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    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Вариационный ряд. Статистический ряд.    </a:t>
            </a:r>
          </a:p>
          <a:p>
            <a:pPr marL="0" lvl="1" indent="-514350" algn="r">
              <a:spcBef>
                <a:spcPts val="0"/>
              </a:spcBef>
              <a:buSzPct val="100000"/>
              <a:buNone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      Статистическая функция распределения. </a:t>
            </a:r>
          </a:p>
          <a:p>
            <a:pPr marL="863600" lvl="1" indent="-514350" algn="r">
              <a:spcBef>
                <a:spcPts val="0"/>
              </a:spcBef>
              <a:buSzPct val="100000"/>
              <a:buNone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  Полигон. Гистограмма.</a:t>
            </a:r>
          </a:p>
          <a:p>
            <a:pPr marL="514350" lvl="0" indent="-514350">
              <a:spcBef>
                <a:spcPts val="0"/>
              </a:spcBef>
              <a:buSzPct val="100000"/>
            </a:pPr>
            <a:r>
              <a:rPr lang="ru-RU" sz="3200" b="1" spc="-150" dirty="0" smtClean="0">
                <a:solidFill>
                  <a:schemeClr val="tx2">
                    <a:lumMod val="75000"/>
                  </a:schemeClr>
                </a:solidFill>
              </a:rPr>
              <a:t>Числовые характеристики выборки.</a:t>
            </a:r>
          </a:p>
          <a:p>
            <a:pPr marL="514350" indent="-514350"/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Shape 1"/>
          <p:cNvSpPr txBox="1"/>
          <p:nvPr/>
        </p:nvSpPr>
        <p:spPr>
          <a:xfrm>
            <a:off x="457200" y="122400"/>
            <a:ext cx="7329510" cy="1234898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r>
              <a:rPr lang="ru-RU" sz="3900" b="1" strike="noStrike" dirty="0">
                <a:solidFill>
                  <a:srgbClr val="330066"/>
                </a:solidFill>
                <a:latin typeface="Arial"/>
              </a:rPr>
              <a:t>Основные </a:t>
            </a:r>
            <a:r>
              <a:rPr lang="ru-RU" sz="3900" b="1" strike="noStrike" dirty="0" smtClean="0">
                <a:solidFill>
                  <a:srgbClr val="330066"/>
                </a:solidFill>
                <a:latin typeface="Arial"/>
              </a:rPr>
              <a:t>понятия.</a:t>
            </a:r>
          </a:p>
          <a:p>
            <a:pPr algn="r">
              <a:lnSpc>
                <a:spcPct val="100000"/>
              </a:lnSpc>
            </a:pPr>
            <a:r>
              <a:rPr lang="ru-RU" sz="3900" b="1" dirty="0" smtClean="0">
                <a:solidFill>
                  <a:srgbClr val="330066"/>
                </a:solidFill>
                <a:latin typeface="Arial"/>
              </a:rPr>
              <a:t>Генеральная совокупность</a:t>
            </a:r>
            <a:endParaRPr lang="ru-RU" sz="3900" b="1" dirty="0">
              <a:solidFill>
                <a:srgbClr val="330066"/>
              </a:solidFill>
              <a:latin typeface="Arial"/>
            </a:endParaRPr>
          </a:p>
        </p:txBody>
      </p:sp>
      <p:sp>
        <p:nvSpPr>
          <p:cNvPr id="187" name="TextShape 2"/>
          <p:cNvSpPr txBox="1"/>
          <p:nvPr/>
        </p:nvSpPr>
        <p:spPr>
          <a:xfrm>
            <a:off x="0" y="1857364"/>
            <a:ext cx="9143640" cy="500063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lvl="1" indent="-342900" fontAlgn="base"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3200" b="1" i="1" dirty="0" smtClean="0">
                <a:solidFill>
                  <a:srgbClr val="330066"/>
                </a:solidFill>
              </a:rPr>
              <a:t>Генеральная </a:t>
            </a:r>
            <a:r>
              <a:rPr lang="ru-RU" sz="3200" b="1" i="1" spc="-150" dirty="0" smtClean="0">
                <a:solidFill>
                  <a:srgbClr val="330066"/>
                </a:solidFill>
              </a:rPr>
              <a:t>совокупность Х – множество </a:t>
            </a:r>
            <a:r>
              <a:rPr lang="ru-RU" sz="3200" b="1" i="1" dirty="0" smtClean="0">
                <a:solidFill>
                  <a:srgbClr val="330066"/>
                </a:solidFill>
              </a:rPr>
              <a:t>всех  возможных значений случайного </a:t>
            </a:r>
            <a:r>
              <a:rPr lang="ru-RU" sz="3200" b="1" i="1" spc="-150" dirty="0" smtClean="0">
                <a:solidFill>
                  <a:srgbClr val="330066"/>
                </a:solidFill>
              </a:rPr>
              <a:t>признака, характеризующего исследуемое </a:t>
            </a:r>
            <a:r>
              <a:rPr lang="ru-RU" sz="3200" b="1" i="1" dirty="0" smtClean="0">
                <a:solidFill>
                  <a:srgbClr val="330066"/>
                </a:solidFill>
              </a:rPr>
              <a:t>свойство однородных объектов.</a:t>
            </a:r>
          </a:p>
          <a:p>
            <a:pPr marL="342900" indent="-342900" fontAlgn="base"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3200" b="1" i="1" dirty="0" smtClean="0">
                <a:solidFill>
                  <a:srgbClr val="330066"/>
                </a:solidFill>
              </a:rPr>
              <a:t>Генеральная совокупность – </a:t>
            </a:r>
            <a:r>
              <a:rPr lang="ru-RU" sz="3200" b="1" i="1" spc="-150" dirty="0" smtClean="0">
                <a:solidFill>
                  <a:srgbClr val="330066"/>
                </a:solidFill>
              </a:rPr>
              <a:t>это с.в. </a:t>
            </a:r>
            <a:r>
              <a:rPr lang="en-US" sz="3200" b="1" i="1" spc="-150" dirty="0" smtClean="0">
                <a:solidFill>
                  <a:srgbClr val="330066"/>
                </a:solidFill>
              </a:rPr>
              <a:t>X</a:t>
            </a:r>
            <a:r>
              <a:rPr lang="ru-RU" sz="3200" b="1" i="1" spc="-150" dirty="0" smtClean="0">
                <a:solidFill>
                  <a:srgbClr val="330066"/>
                </a:solidFill>
              </a:rPr>
              <a:t>(</a:t>
            </a:r>
            <a:r>
              <a:rPr lang="ru-RU" sz="3200" b="1" spc="-150" dirty="0" smtClean="0">
                <a:solidFill>
                  <a:srgbClr val="330066"/>
                </a:solidFill>
                <a:sym typeface="Symbol"/>
              </a:rPr>
              <a:t></a:t>
            </a:r>
            <a:r>
              <a:rPr lang="ru-RU" sz="3200" b="1" i="1" spc="-150" dirty="0" smtClean="0">
                <a:solidFill>
                  <a:srgbClr val="330066"/>
                </a:solidFill>
                <a:sym typeface="Symbol"/>
              </a:rPr>
              <a:t>), заданная на пространстве элементарных </a:t>
            </a:r>
            <a:r>
              <a:rPr lang="ru-RU" sz="3200" b="1" i="1" dirty="0" smtClean="0">
                <a:solidFill>
                  <a:srgbClr val="330066"/>
                </a:solidFill>
                <a:sym typeface="Symbol"/>
              </a:rPr>
              <a:t>событий </a:t>
            </a:r>
            <a:r>
              <a:rPr lang="ru-RU" sz="3200" b="1" dirty="0" smtClean="0">
                <a:solidFill>
                  <a:srgbClr val="330066"/>
                </a:solidFill>
                <a:sym typeface="Symbol"/>
              </a:rPr>
              <a:t>=</a:t>
            </a:r>
            <a:r>
              <a:rPr lang="en-US" sz="3200" b="1" dirty="0" smtClean="0">
                <a:solidFill>
                  <a:srgbClr val="330066"/>
                </a:solidFill>
                <a:sym typeface="Symbol"/>
              </a:rPr>
              <a:t>{</a:t>
            </a:r>
            <a:r>
              <a:rPr lang="ru-RU" sz="3200" b="1" spc="-150" dirty="0" smtClean="0">
                <a:solidFill>
                  <a:srgbClr val="330066"/>
                </a:solidFill>
                <a:sym typeface="Symbol"/>
              </a:rPr>
              <a:t></a:t>
            </a:r>
            <a:r>
              <a:rPr lang="en-US" sz="3200" b="1" dirty="0" smtClean="0">
                <a:solidFill>
                  <a:srgbClr val="330066"/>
                </a:solidFill>
                <a:sym typeface="Symbol"/>
              </a:rPr>
              <a:t>}</a:t>
            </a:r>
            <a:r>
              <a:rPr lang="ru-RU" sz="3200" b="1" i="1" dirty="0" smtClean="0">
                <a:solidFill>
                  <a:srgbClr val="330066"/>
                </a:solidFill>
                <a:sym typeface="Symbol"/>
              </a:rPr>
              <a:t> со счетно-аддитивными </a:t>
            </a:r>
            <a:r>
              <a:rPr lang="ru-RU" sz="3200" b="1" i="1" spc="-150" dirty="0" smtClean="0">
                <a:solidFill>
                  <a:srgbClr val="330066"/>
                </a:solidFill>
                <a:sym typeface="Symbol"/>
              </a:rPr>
              <a:t>подмножествами </a:t>
            </a:r>
            <a:r>
              <a:rPr lang="en-US" sz="3200" b="1" i="1" dirty="0" smtClean="0">
                <a:solidFill>
                  <a:srgbClr val="330066"/>
                </a:solidFill>
                <a:sym typeface="Symbol"/>
              </a:rPr>
              <a:t>S=</a:t>
            </a:r>
            <a:r>
              <a:rPr lang="en-US" sz="3200" b="1" dirty="0" smtClean="0">
                <a:solidFill>
                  <a:srgbClr val="330066"/>
                </a:solidFill>
                <a:sym typeface="Symbol"/>
              </a:rPr>
              <a:t>{</a:t>
            </a:r>
            <a:r>
              <a:rPr lang="en-US" sz="3200" dirty="0" smtClean="0">
                <a:solidFill>
                  <a:srgbClr val="330066"/>
                </a:solidFill>
                <a:sym typeface="Symbol"/>
              </a:rPr>
              <a:t>U</a:t>
            </a:r>
            <a:r>
              <a:rPr lang="ru-RU" sz="3200" b="1" spc="-150" dirty="0" smtClean="0">
                <a:solidFill>
                  <a:srgbClr val="330066"/>
                </a:solidFill>
                <a:sym typeface="Symbol"/>
              </a:rPr>
              <a:t> </a:t>
            </a:r>
            <a:r>
              <a:rPr lang="en-US" sz="3200" b="1" dirty="0" smtClean="0">
                <a:solidFill>
                  <a:srgbClr val="330066"/>
                </a:solidFill>
                <a:sym typeface="Symbol"/>
              </a:rPr>
              <a:t>}</a:t>
            </a:r>
            <a:r>
              <a:rPr lang="ru-RU" sz="3200" b="1" dirty="0" smtClean="0">
                <a:solidFill>
                  <a:srgbClr val="330066"/>
                </a:solidFill>
                <a:sym typeface="Symbol"/>
              </a:rPr>
              <a:t> </a:t>
            </a:r>
            <a:r>
              <a:rPr lang="ru-RU" sz="3200" b="1" i="1" spc="-150" dirty="0" smtClean="0">
                <a:solidFill>
                  <a:srgbClr val="330066"/>
                </a:solidFill>
                <a:sym typeface="Symbol"/>
              </a:rPr>
              <a:t>событий, </a:t>
            </a:r>
            <a:r>
              <a:rPr lang="ru-RU" sz="3200" b="1" i="1" dirty="0" smtClean="0">
                <a:solidFill>
                  <a:srgbClr val="330066"/>
                </a:solidFill>
                <a:sym typeface="Symbol"/>
              </a:rPr>
              <a:t>для которых </a:t>
            </a:r>
            <a:r>
              <a:rPr lang="ru-RU" sz="3200" b="1" i="1" spc="-150" dirty="0" smtClean="0">
                <a:solidFill>
                  <a:srgbClr val="330066"/>
                </a:solidFill>
                <a:sym typeface="Symbol"/>
              </a:rPr>
              <a:t>существует  вероятность Р(</a:t>
            </a:r>
            <a:r>
              <a:rPr lang="ru-RU" sz="3200" b="1" spc="-150" dirty="0" smtClean="0">
                <a:solidFill>
                  <a:srgbClr val="330066"/>
                </a:solidFill>
                <a:sym typeface="Symbol"/>
              </a:rPr>
              <a:t></a:t>
            </a:r>
            <a:r>
              <a:rPr lang="ru-RU" sz="3200" b="1" i="1" spc="-150" dirty="0" smtClean="0">
                <a:solidFill>
                  <a:srgbClr val="330066"/>
                </a:solidFill>
                <a:sym typeface="Symbol"/>
              </a:rPr>
              <a:t>)</a:t>
            </a:r>
            <a:r>
              <a:rPr lang="en-US" sz="3200" b="1" i="1" spc="-150" dirty="0" smtClean="0">
                <a:solidFill>
                  <a:srgbClr val="330066"/>
                </a:solidFill>
                <a:sym typeface="Symbol"/>
              </a:rPr>
              <a:t>.</a:t>
            </a:r>
            <a:endParaRPr lang="ru-RU" sz="3200" b="1" i="1" spc="-150" dirty="0" smtClean="0">
              <a:solidFill>
                <a:srgbClr val="330066"/>
              </a:solidFill>
              <a:sym typeface="Symbol"/>
            </a:endParaRPr>
          </a:p>
          <a:p>
            <a:pPr marL="342900" indent="-342900" fontAlgn="base"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</a:pPr>
            <a:endParaRPr lang="ru-RU" sz="3200" b="1" i="1" spc="-150" dirty="0" smtClean="0">
              <a:solidFill>
                <a:srgbClr val="330066"/>
              </a:solidFill>
            </a:endParaRPr>
          </a:p>
        </p:txBody>
      </p:sp>
      <p:pic>
        <p:nvPicPr>
          <p:cNvPr id="188" name="Рисунок 187"/>
          <p:cNvPicPr/>
          <p:nvPr/>
        </p:nvPicPr>
        <p:blipFill>
          <a:blip r:embed="rId2"/>
          <a:stretch/>
        </p:blipFill>
        <p:spPr>
          <a:xfrm>
            <a:off x="4788000" y="2362320"/>
            <a:ext cx="114480" cy="177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TextShape 1"/>
          <p:cNvSpPr txBox="1"/>
          <p:nvPr/>
        </p:nvSpPr>
        <p:spPr>
          <a:xfrm>
            <a:off x="214282" y="142852"/>
            <a:ext cx="7572428" cy="8572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/>
            <a:r>
              <a:rPr lang="ru-RU" sz="4000" b="1" dirty="0" smtClean="0">
                <a:solidFill>
                  <a:srgbClr val="330066"/>
                </a:solidFill>
                <a:latin typeface="Arial"/>
              </a:rPr>
              <a:t>Понятие </a:t>
            </a:r>
          </a:p>
          <a:p>
            <a:pPr algn="r"/>
            <a:r>
              <a:rPr lang="ru-RU" sz="4000" b="1" dirty="0" smtClean="0">
                <a:solidFill>
                  <a:srgbClr val="330066"/>
                </a:solidFill>
                <a:latin typeface="Arial"/>
              </a:rPr>
              <a:t>выборочной совокупности </a:t>
            </a:r>
            <a:endParaRPr sz="4000" b="1" dirty="0">
              <a:solidFill>
                <a:srgbClr val="330066"/>
              </a:solidFill>
              <a:latin typeface="Arial"/>
            </a:endParaRPr>
          </a:p>
        </p:txBody>
      </p:sp>
      <p:sp>
        <p:nvSpPr>
          <p:cNvPr id="190" name="TextShape 2"/>
          <p:cNvSpPr txBox="1"/>
          <p:nvPr/>
        </p:nvSpPr>
        <p:spPr>
          <a:xfrm>
            <a:off x="0" y="1214422"/>
            <a:ext cx="9163080" cy="542926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indent="457200">
              <a:lnSpc>
                <a:spcPct val="90000"/>
              </a:lnSpc>
              <a:spcAft>
                <a:spcPts val="600"/>
              </a:spcAft>
              <a:buSzPct val="70000"/>
              <a:buFont typeface="Wingdings" charset="2"/>
              <a:buChar char=""/>
            </a:pPr>
            <a:r>
              <a:rPr lang="ru-RU" sz="2800" b="1" dirty="0" smtClean="0">
                <a:solidFill>
                  <a:srgbClr val="330066"/>
                </a:solidFill>
              </a:rPr>
              <a:t>Выборочная совокупность – любая группа элементов, отобранная случайным образом из генеральной совокупности.</a:t>
            </a:r>
            <a:endParaRPr lang="en-US" sz="2800" b="1" dirty="0" smtClean="0">
              <a:solidFill>
                <a:srgbClr val="330066"/>
              </a:solidFill>
            </a:endParaRPr>
          </a:p>
          <a:p>
            <a:pPr indent="457200">
              <a:lnSpc>
                <a:spcPct val="90000"/>
              </a:lnSpc>
              <a:spcAft>
                <a:spcPts val="600"/>
              </a:spcAft>
              <a:buSzPct val="70000"/>
              <a:buFont typeface="Wingdings" charset="2"/>
              <a:buChar char=""/>
            </a:pPr>
            <a:r>
              <a:rPr lang="ru-RU" sz="2800" b="1" strike="noStrike" spc="-150" dirty="0" smtClean="0">
                <a:solidFill>
                  <a:srgbClr val="330066"/>
                </a:solidFill>
                <a:latin typeface="Arial"/>
              </a:rPr>
              <a:t>Совокупность </a:t>
            </a:r>
            <a:r>
              <a:rPr lang="ru-RU" sz="2800" b="1" i="1" u="sng" strike="noStrike" dirty="0">
                <a:solidFill>
                  <a:schemeClr val="tx2"/>
                </a:solidFill>
                <a:latin typeface="Arial"/>
              </a:rPr>
              <a:t>независимых</a:t>
            </a:r>
            <a:r>
              <a:rPr lang="ru-RU" sz="2800" b="1" strike="noStrike" dirty="0">
                <a:solidFill>
                  <a:schemeClr val="tx2"/>
                </a:solidFill>
                <a:latin typeface="Arial"/>
              </a:rPr>
              <a:t> </a:t>
            </a:r>
            <a:r>
              <a:rPr lang="ru-RU" sz="2800" b="1" strike="noStrike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ru-RU" sz="2800" b="1" i="1" u="sng" strike="noStrike" dirty="0" smtClean="0">
                <a:solidFill>
                  <a:schemeClr val="tx2"/>
                </a:solidFill>
                <a:latin typeface="Arial"/>
              </a:rPr>
              <a:t>случайных</a:t>
            </a:r>
            <a:r>
              <a:rPr lang="ru-RU" sz="2800" b="1" u="sng" strike="noStrike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ru-RU" sz="2800" b="1" strike="noStrike" spc="-150" dirty="0">
                <a:solidFill>
                  <a:srgbClr val="330066"/>
                </a:solidFill>
                <a:latin typeface="Arial"/>
              </a:rPr>
              <a:t>величин</a:t>
            </a:r>
            <a:r>
              <a:rPr lang="ru-RU" sz="2800" b="1" strike="noStrike" dirty="0">
                <a:solidFill>
                  <a:srgbClr val="330066"/>
                </a:solidFill>
                <a:latin typeface="Arial"/>
              </a:rPr>
              <a:t> X</a:t>
            </a:r>
            <a:r>
              <a:rPr lang="ru-RU" sz="2000" b="1" strike="noStrike" dirty="0">
                <a:solidFill>
                  <a:srgbClr val="330066"/>
                </a:solidFill>
                <a:latin typeface="Arial"/>
              </a:rPr>
              <a:t>1</a:t>
            </a:r>
            <a:r>
              <a:rPr lang="ru-RU" sz="2800" b="1" strike="noStrike" dirty="0" smtClean="0">
                <a:solidFill>
                  <a:srgbClr val="330066"/>
                </a:solidFill>
                <a:latin typeface="Arial"/>
              </a:rPr>
              <a:t>,…,</a:t>
            </a:r>
            <a:r>
              <a:rPr lang="ru-RU" sz="2800" b="1" strike="noStrike" dirty="0" err="1" smtClean="0">
                <a:solidFill>
                  <a:srgbClr val="330066"/>
                </a:solidFill>
                <a:latin typeface="Arial"/>
              </a:rPr>
              <a:t>Хn</a:t>
            </a:r>
            <a:r>
              <a:rPr lang="ru-RU" sz="2800" b="1" strike="noStrike" dirty="0">
                <a:solidFill>
                  <a:srgbClr val="330066"/>
                </a:solidFill>
                <a:latin typeface="Arial"/>
              </a:rPr>
              <a:t>, каждая из которых имеет </a:t>
            </a:r>
            <a:r>
              <a:rPr lang="ru-RU" sz="2800" b="1" i="1" u="sng" dirty="0" smtClean="0">
                <a:solidFill>
                  <a:schemeClr val="tx2"/>
                </a:solidFill>
                <a:latin typeface="Arial"/>
              </a:rPr>
              <a:t>одинаковое распределение</a:t>
            </a:r>
            <a:r>
              <a:rPr lang="ru-RU" sz="2800" b="1" strike="noStrike" dirty="0" smtClean="0">
                <a:solidFill>
                  <a:srgbClr val="330066"/>
                </a:solidFill>
                <a:latin typeface="Arial"/>
              </a:rPr>
              <a:t> со случайной </a:t>
            </a:r>
            <a:r>
              <a:rPr lang="ru-RU" sz="2800" b="1" dirty="0" smtClean="0">
                <a:solidFill>
                  <a:srgbClr val="330066"/>
                </a:solidFill>
              </a:rPr>
              <a:t>величиной X</a:t>
            </a:r>
            <a:r>
              <a:rPr lang="ru-RU" sz="2800" b="1" strike="noStrike" dirty="0" smtClean="0">
                <a:solidFill>
                  <a:srgbClr val="330066"/>
                </a:solidFill>
                <a:latin typeface="Arial"/>
              </a:rPr>
              <a:t>, называется </a:t>
            </a:r>
            <a:r>
              <a:rPr lang="ru-RU" sz="2800" b="1" strike="noStrike" spc="-150" dirty="0">
                <a:solidFill>
                  <a:srgbClr val="330066"/>
                </a:solidFill>
                <a:latin typeface="Arial"/>
              </a:rPr>
              <a:t>случайной выборкой </a:t>
            </a:r>
            <a:r>
              <a:rPr lang="ru-RU" sz="2800" b="1" dirty="0" err="1" smtClean="0">
                <a:solidFill>
                  <a:srgbClr val="330066"/>
                </a:solidFill>
              </a:rPr>
              <a:t>Хn</a:t>
            </a:r>
            <a:r>
              <a:rPr lang="ru-RU" sz="2800" b="1" dirty="0" smtClean="0">
                <a:solidFill>
                  <a:srgbClr val="330066"/>
                </a:solidFill>
              </a:rPr>
              <a:t> </a:t>
            </a:r>
            <a:r>
              <a:rPr lang="ru-RU" sz="2800" b="1" strike="noStrike" spc="-150" dirty="0" smtClean="0">
                <a:solidFill>
                  <a:srgbClr val="330066"/>
                </a:solidFill>
                <a:latin typeface="Arial"/>
              </a:rPr>
              <a:t>из </a:t>
            </a:r>
            <a:r>
              <a:rPr lang="ru-RU" sz="2800" b="1" strike="noStrike" spc="-150" dirty="0">
                <a:solidFill>
                  <a:srgbClr val="330066"/>
                </a:solidFill>
                <a:latin typeface="Arial"/>
              </a:rPr>
              <a:t>генеральной совокупности </a:t>
            </a:r>
            <a:r>
              <a:rPr lang="ru-RU" sz="2800" b="1" dirty="0" smtClean="0">
                <a:solidFill>
                  <a:srgbClr val="330066"/>
                </a:solidFill>
              </a:rPr>
              <a:t>X и обозначается:  					 </a:t>
            </a:r>
            <a:r>
              <a:rPr lang="ru-RU" sz="2800" b="1" strike="noStrike" dirty="0" err="1" smtClean="0">
                <a:solidFill>
                  <a:srgbClr val="330066"/>
                </a:solidFill>
                <a:latin typeface="Arial"/>
              </a:rPr>
              <a:t>Хn</a:t>
            </a:r>
            <a:r>
              <a:rPr lang="ru-RU" sz="2800" b="1" strike="noStrike" dirty="0" smtClean="0">
                <a:solidFill>
                  <a:srgbClr val="330066"/>
                </a:solidFill>
                <a:latin typeface="Arial"/>
              </a:rPr>
              <a:t> </a:t>
            </a:r>
            <a:r>
              <a:rPr lang="ru-RU" sz="2800" b="1" strike="noStrike" dirty="0">
                <a:solidFill>
                  <a:srgbClr val="330066"/>
                </a:solidFill>
                <a:latin typeface="Arial"/>
              </a:rPr>
              <a:t>= (X</a:t>
            </a:r>
            <a:r>
              <a:rPr lang="ru-RU" sz="2000" b="1" strike="noStrike" dirty="0">
                <a:solidFill>
                  <a:srgbClr val="330066"/>
                </a:solidFill>
                <a:latin typeface="Arial"/>
              </a:rPr>
              <a:t>1</a:t>
            </a:r>
            <a:r>
              <a:rPr lang="ru-RU" sz="2800" b="1" strike="noStrike" dirty="0">
                <a:solidFill>
                  <a:srgbClr val="330066"/>
                </a:solidFill>
                <a:latin typeface="Arial"/>
              </a:rPr>
              <a:t>, ..., </a:t>
            </a:r>
            <a:r>
              <a:rPr lang="ru-RU" sz="2800" b="1" strike="noStrike" dirty="0" err="1">
                <a:solidFill>
                  <a:srgbClr val="330066"/>
                </a:solidFill>
                <a:latin typeface="Arial"/>
              </a:rPr>
              <a:t>Хn</a:t>
            </a:r>
            <a:r>
              <a:rPr lang="ru-RU" sz="2800" b="1" strike="noStrike" dirty="0">
                <a:solidFill>
                  <a:srgbClr val="330066"/>
                </a:solidFill>
                <a:latin typeface="Arial"/>
              </a:rPr>
              <a:t>) </a:t>
            </a:r>
            <a:r>
              <a:rPr lang="ru-RU" sz="2800" b="1" strike="noStrike" dirty="0" smtClean="0">
                <a:solidFill>
                  <a:srgbClr val="330066"/>
                </a:solidFill>
                <a:latin typeface="Arial"/>
              </a:rPr>
              <a:t>или Х</a:t>
            </a:r>
            <a:r>
              <a:rPr lang="ru-RU" sz="2000" b="1" dirty="0" smtClean="0">
                <a:solidFill>
                  <a:srgbClr val="330066"/>
                </a:solidFill>
                <a:latin typeface="Arial"/>
              </a:rPr>
              <a:t>1</a:t>
            </a:r>
            <a:r>
              <a:rPr lang="ru-RU" sz="2800" b="1" dirty="0" smtClean="0">
                <a:solidFill>
                  <a:srgbClr val="330066"/>
                </a:solidFill>
                <a:latin typeface="Arial"/>
              </a:rPr>
              <a:t>, </a:t>
            </a:r>
            <a:r>
              <a:rPr lang="ru-RU" sz="2800" b="1" strike="noStrike" dirty="0" smtClean="0">
                <a:solidFill>
                  <a:srgbClr val="330066"/>
                </a:solidFill>
                <a:latin typeface="Arial"/>
              </a:rPr>
              <a:t>..., </a:t>
            </a:r>
            <a:r>
              <a:rPr lang="ru-RU" sz="2800" b="1" strike="noStrike" dirty="0" err="1" smtClean="0">
                <a:solidFill>
                  <a:srgbClr val="330066"/>
                </a:solidFill>
                <a:latin typeface="Arial"/>
              </a:rPr>
              <a:t>Хn</a:t>
            </a:r>
            <a:r>
              <a:rPr lang="ru-RU" sz="2800" b="1" strike="noStrike" dirty="0" smtClean="0">
                <a:solidFill>
                  <a:srgbClr val="330066"/>
                </a:solidFill>
                <a:latin typeface="Arial"/>
              </a:rPr>
              <a:t>. </a:t>
            </a:r>
            <a:endParaRPr sz="1600" dirty="0"/>
          </a:p>
          <a:p>
            <a:pPr lvl="1" indent="457200">
              <a:lnSpc>
                <a:spcPct val="90000"/>
              </a:lnSpc>
              <a:spcAft>
                <a:spcPts val="600"/>
              </a:spcAft>
              <a:buSzPct val="70000"/>
              <a:buFont typeface="Wingdings" charset="2"/>
              <a:buChar char=""/>
            </a:pPr>
            <a:r>
              <a:rPr lang="ru-RU" sz="2400" b="1" strike="noStrike" dirty="0">
                <a:solidFill>
                  <a:srgbClr val="330066"/>
                </a:solidFill>
                <a:latin typeface="Arial"/>
              </a:rPr>
              <a:t>n – объем случайной выборки</a:t>
            </a:r>
            <a:endParaRPr sz="1400" dirty="0"/>
          </a:p>
          <a:p>
            <a:pPr lvl="1" indent="457200">
              <a:lnSpc>
                <a:spcPct val="90000"/>
              </a:lnSpc>
              <a:spcAft>
                <a:spcPts val="600"/>
              </a:spcAft>
              <a:buSzPct val="70000"/>
              <a:buFont typeface="Wingdings" charset="2"/>
              <a:buChar char=""/>
            </a:pPr>
            <a:r>
              <a:rPr lang="ru-RU" sz="2400" b="1" strike="noStrike" dirty="0" err="1">
                <a:solidFill>
                  <a:srgbClr val="330066"/>
                </a:solidFill>
                <a:latin typeface="Arial"/>
              </a:rPr>
              <a:t>X</a:t>
            </a:r>
            <a:r>
              <a:rPr lang="ru-RU" b="1" strike="noStrike" dirty="0" err="1">
                <a:solidFill>
                  <a:srgbClr val="330066"/>
                </a:solidFill>
                <a:latin typeface="Arial"/>
              </a:rPr>
              <a:t>i</a:t>
            </a:r>
            <a:r>
              <a:rPr lang="ru-RU" sz="2400" b="1" strike="noStrike" dirty="0">
                <a:solidFill>
                  <a:srgbClr val="330066"/>
                </a:solidFill>
                <a:latin typeface="Arial"/>
              </a:rPr>
              <a:t> – элементы случайной выборки. </a:t>
            </a:r>
            <a:endParaRPr lang="ru-RU" sz="2400" b="1" strike="noStrike" dirty="0" smtClean="0">
              <a:solidFill>
                <a:srgbClr val="330066"/>
              </a:solidFill>
              <a:latin typeface="Arial"/>
            </a:endParaRPr>
          </a:p>
          <a:p>
            <a:pPr indent="457200">
              <a:lnSpc>
                <a:spcPct val="90000"/>
              </a:lnSpc>
              <a:spcAft>
                <a:spcPts val="600"/>
              </a:spcAft>
              <a:buSzPct val="70000"/>
              <a:buFont typeface="Wingdings" charset="2"/>
              <a:buChar char=""/>
            </a:pPr>
            <a:r>
              <a:rPr lang="ru-RU" sz="2800" b="1" i="1" dirty="0" smtClean="0">
                <a:solidFill>
                  <a:srgbClr val="330066"/>
                </a:solidFill>
              </a:rPr>
              <a:t>Реализация выборки – неслучайные значения случайной величины, полученные в результате проведенного испытания (наблюдения, опыта).</a:t>
            </a:r>
            <a:endParaRPr lang="ru-RU" sz="2800" b="1" strike="noStrike" dirty="0" smtClean="0">
              <a:solidFill>
                <a:srgbClr val="330066"/>
              </a:solidFill>
              <a:latin typeface="Arial"/>
            </a:endParaRPr>
          </a:p>
          <a:p>
            <a:pPr indent="457200">
              <a:lnSpc>
                <a:spcPct val="90000"/>
              </a:lnSpc>
              <a:spcAft>
                <a:spcPts val="600"/>
              </a:spcAft>
              <a:buSzPct val="70000"/>
              <a:buFont typeface="Wingdings" charset="2"/>
              <a:buChar char=""/>
            </a:pPr>
            <a:endParaRPr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2238"/>
            <a:ext cx="7643834" cy="1306498"/>
          </a:xfrm>
        </p:spPr>
        <p:txBody>
          <a:bodyPr/>
          <a:lstStyle/>
          <a:p>
            <a:pPr algn="r"/>
            <a:r>
              <a:rPr lang="ru-RU" sz="3600" dirty="0" smtClean="0">
                <a:solidFill>
                  <a:srgbClr val="330066"/>
                </a:solidFill>
              </a:rPr>
              <a:t>Свойства </a:t>
            </a:r>
            <a:r>
              <a:rPr lang="ru-RU" sz="3600" kern="1200" spc="-150" dirty="0" smtClean="0">
                <a:solidFill>
                  <a:srgbClr val="330066"/>
                </a:solidFill>
              </a:rPr>
              <a:t>элементов </a:t>
            </a:r>
            <a:br>
              <a:rPr lang="ru-RU" sz="3600" kern="1200" spc="-150" dirty="0" smtClean="0">
                <a:solidFill>
                  <a:srgbClr val="330066"/>
                </a:solidFill>
              </a:rPr>
            </a:br>
            <a:r>
              <a:rPr lang="ru-RU" sz="3600" dirty="0" smtClean="0">
                <a:solidFill>
                  <a:srgbClr val="330066"/>
                </a:solidFill>
              </a:rPr>
              <a:t>выборочной совокупности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43050"/>
            <a:ext cx="9144000" cy="521495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ru-RU" sz="2800" b="1" kern="1200" spc="-150" dirty="0" smtClean="0">
                <a:solidFill>
                  <a:srgbClr val="330066"/>
                </a:solidFill>
              </a:rPr>
              <a:t>Случайная величина — </a:t>
            </a:r>
            <a:r>
              <a:rPr lang="ru-RU" sz="2800" b="1" kern="1200" spc="-150" dirty="0" err="1" smtClean="0">
                <a:solidFill>
                  <a:srgbClr val="330066"/>
                </a:solidFill>
              </a:rPr>
              <a:t>величина</a:t>
            </a:r>
            <a:r>
              <a:rPr lang="ru-RU" sz="2800" b="1" kern="1200" spc="-150" dirty="0" smtClean="0">
                <a:solidFill>
                  <a:srgbClr val="330066"/>
                </a:solidFill>
              </a:rPr>
              <a:t> </a:t>
            </a:r>
            <a:r>
              <a:rPr lang="en-US" sz="2800" b="1" kern="1200" spc="-150" dirty="0" smtClean="0">
                <a:solidFill>
                  <a:srgbClr val="330066"/>
                </a:solidFill>
              </a:rPr>
              <a:t>X</a:t>
            </a:r>
            <a:r>
              <a:rPr lang="ru-RU" sz="2800" b="1" kern="1200" spc="-150" dirty="0" smtClean="0">
                <a:solidFill>
                  <a:srgbClr val="330066"/>
                </a:solidFill>
              </a:rPr>
              <a:t>,  для которой существует вероятная функция меры</a:t>
            </a:r>
            <a:r>
              <a:rPr lang="en-US" sz="2800" b="1" kern="1200" spc="-150" dirty="0" smtClean="0">
                <a:solidFill>
                  <a:srgbClr val="330066"/>
                </a:solidFill>
              </a:rPr>
              <a:t> P(X)</a:t>
            </a:r>
            <a:r>
              <a:rPr lang="ru-RU" sz="2800" b="1" kern="1200" spc="-150" dirty="0" smtClean="0">
                <a:solidFill>
                  <a:srgbClr val="330066"/>
                </a:solidFill>
              </a:rPr>
              <a:t>, </a:t>
            </a:r>
            <a:r>
              <a:rPr lang="ru-RU" sz="2800" b="1" kern="1200" spc="-150" dirty="0" err="1" smtClean="0">
                <a:solidFill>
                  <a:srgbClr val="330066"/>
                </a:solidFill>
              </a:rPr>
              <a:t>харак</a:t>
            </a:r>
            <a:r>
              <a:rPr lang="ru-RU" sz="2800" b="1" kern="1200" dirty="0" err="1" smtClean="0">
                <a:solidFill>
                  <a:srgbClr val="330066"/>
                </a:solidFill>
              </a:rPr>
              <a:t>те</a:t>
            </a:r>
            <a:r>
              <a:rPr lang="en-US" sz="2800" b="1" kern="1200" dirty="0" smtClean="0">
                <a:solidFill>
                  <a:srgbClr val="330066"/>
                </a:solidFill>
              </a:rPr>
              <a:t>-</a:t>
            </a:r>
            <a:r>
              <a:rPr lang="ru-RU" sz="2800" b="1" kern="1200" spc="-150" dirty="0" err="1" smtClean="0">
                <a:solidFill>
                  <a:srgbClr val="330066"/>
                </a:solidFill>
              </a:rPr>
              <a:t>ризующая</a:t>
            </a:r>
            <a:r>
              <a:rPr lang="ru-RU" sz="2800" b="1" kern="1200" spc="-150" dirty="0" smtClean="0">
                <a:solidFill>
                  <a:srgbClr val="330066"/>
                </a:solidFill>
              </a:rPr>
              <a:t> возможность появления ее различных значений при проведении сколь угодно большого </a:t>
            </a:r>
            <a:r>
              <a:rPr lang="ru-RU" sz="2800" b="1" kern="1200" dirty="0" smtClean="0">
                <a:solidFill>
                  <a:srgbClr val="330066"/>
                </a:solidFill>
              </a:rPr>
              <a:t>числа испытаний в неизменных условиях.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ru-RU" sz="2800" b="1" kern="1200" spc="-150" dirty="0" smtClean="0">
                <a:solidFill>
                  <a:srgbClr val="330066"/>
                </a:solidFill>
              </a:rPr>
              <a:t>С.в. независимы, если значения одних попарно не изменяют вероятности значений других </a:t>
            </a:r>
            <a:r>
              <a:rPr lang="en-US" sz="2800" b="1" kern="1200" spc="-150" dirty="0" smtClean="0">
                <a:solidFill>
                  <a:srgbClr val="330066"/>
                </a:solidFill>
              </a:rPr>
              <a:t>P(X</a:t>
            </a:r>
            <a:r>
              <a:rPr lang="en-US" sz="2400" b="1" i="1" kern="1200" spc="-150" dirty="0" smtClean="0">
                <a:solidFill>
                  <a:srgbClr val="330066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kern="1200" spc="-150" dirty="0" smtClean="0">
                <a:solidFill>
                  <a:srgbClr val="330066"/>
                </a:solidFill>
              </a:rPr>
              <a:t>)</a:t>
            </a:r>
            <a:r>
              <a:rPr lang="ru-RU" sz="2800" b="1" kern="1200" spc="-150" dirty="0" smtClean="0">
                <a:solidFill>
                  <a:srgbClr val="330066"/>
                </a:solidFill>
              </a:rPr>
              <a:t>=</a:t>
            </a:r>
            <a:r>
              <a:rPr lang="en-US" sz="2800" b="1" kern="1200" spc="-150" dirty="0" smtClean="0">
                <a:solidFill>
                  <a:srgbClr val="330066"/>
                </a:solidFill>
              </a:rPr>
              <a:t>P(X</a:t>
            </a:r>
            <a:r>
              <a:rPr lang="en-US" sz="2400" b="1" i="1" kern="1200" spc="-150" dirty="0" smtClean="0">
                <a:solidFill>
                  <a:srgbClr val="330066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2800" b="1" kern="1200" spc="-150" dirty="0" smtClean="0">
                <a:solidFill>
                  <a:srgbClr val="330066"/>
                </a:solidFill>
              </a:rPr>
              <a:t>/</a:t>
            </a:r>
            <a:r>
              <a:rPr lang="en-US" sz="2800" b="1" kern="1200" spc="-150" dirty="0" err="1" smtClean="0">
                <a:solidFill>
                  <a:srgbClr val="330066"/>
                </a:solidFill>
              </a:rPr>
              <a:t>X</a:t>
            </a:r>
            <a:r>
              <a:rPr lang="en-US" sz="2400" b="1" i="1" kern="1200" spc="-150" dirty="0" err="1" smtClean="0">
                <a:solidFill>
                  <a:srgbClr val="330066"/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800" b="1" kern="1200" spc="-150" dirty="0" smtClean="0">
                <a:solidFill>
                  <a:srgbClr val="330066"/>
                </a:solidFill>
              </a:rPr>
              <a:t>)</a:t>
            </a:r>
            <a:r>
              <a:rPr lang="ru-RU" sz="2800" b="1" kern="1200" spc="-150" dirty="0" smtClean="0">
                <a:solidFill>
                  <a:srgbClr val="330066"/>
                </a:solidFill>
              </a:rPr>
              <a:t>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ru-RU" sz="2800" b="1" kern="1200" dirty="0" smtClean="0">
                <a:solidFill>
                  <a:srgbClr val="330066"/>
                </a:solidFill>
              </a:rPr>
              <a:t>Распределение вероятностей — закон, </a:t>
            </a:r>
            <a:r>
              <a:rPr lang="ru-RU" sz="2800" b="1" kern="1200" dirty="0" err="1" smtClean="0">
                <a:solidFill>
                  <a:srgbClr val="330066"/>
                </a:solidFill>
              </a:rPr>
              <a:t>описы</a:t>
            </a:r>
            <a:r>
              <a:rPr lang="en-US" sz="2800" b="1" kern="1200" dirty="0" smtClean="0">
                <a:solidFill>
                  <a:srgbClr val="330066"/>
                </a:solidFill>
              </a:rPr>
              <a:t>-</a:t>
            </a:r>
            <a:r>
              <a:rPr lang="ru-RU" sz="2800" b="1" kern="1200" dirty="0" err="1" smtClean="0">
                <a:solidFill>
                  <a:srgbClr val="330066"/>
                </a:solidFill>
              </a:rPr>
              <a:t>вающий</a:t>
            </a:r>
            <a:r>
              <a:rPr lang="ru-RU" sz="2800" b="1" kern="1200" dirty="0" smtClean="0">
                <a:solidFill>
                  <a:srgbClr val="330066"/>
                </a:solidFill>
              </a:rPr>
              <a:t> вероятность </a:t>
            </a:r>
            <a:r>
              <a:rPr lang="en-US" sz="2800" b="1" kern="1200" dirty="0" smtClean="0">
                <a:solidFill>
                  <a:srgbClr val="330066"/>
                </a:solidFill>
              </a:rPr>
              <a:t>P(X&lt;x) </a:t>
            </a:r>
            <a:r>
              <a:rPr lang="ru-RU" sz="2800" b="1" kern="1200" dirty="0" smtClean="0">
                <a:solidFill>
                  <a:srgbClr val="330066"/>
                </a:solidFill>
              </a:rPr>
              <a:t>того, что случайная </a:t>
            </a:r>
            <a:r>
              <a:rPr lang="ru-RU" sz="2800" b="1" kern="1200" spc="-150" dirty="0" smtClean="0">
                <a:solidFill>
                  <a:srgbClr val="330066"/>
                </a:solidFill>
              </a:rPr>
              <a:t>величина </a:t>
            </a:r>
            <a:r>
              <a:rPr lang="en-US" sz="2800" b="1" kern="1200" spc="-150" dirty="0" smtClean="0">
                <a:solidFill>
                  <a:srgbClr val="330066"/>
                </a:solidFill>
              </a:rPr>
              <a:t>X</a:t>
            </a:r>
            <a:r>
              <a:rPr lang="ru-RU" sz="2800" b="1" kern="1200" spc="-150" dirty="0" smtClean="0">
                <a:solidFill>
                  <a:srgbClr val="330066"/>
                </a:solidFill>
              </a:rPr>
              <a:t> примет значение, меньшее или равное </a:t>
            </a:r>
            <a:r>
              <a:rPr lang="ru-RU" sz="2800" b="1" kern="1200" dirty="0" smtClean="0">
                <a:solidFill>
                  <a:srgbClr val="330066"/>
                </a:solidFill>
              </a:rPr>
              <a:t>заданному </a:t>
            </a:r>
            <a:r>
              <a:rPr lang="ru-RU" sz="2800" b="1" kern="1200" spc="-150" dirty="0" smtClean="0">
                <a:solidFill>
                  <a:srgbClr val="330066"/>
                </a:solidFill>
              </a:rPr>
              <a:t>значению </a:t>
            </a:r>
            <a:r>
              <a:rPr lang="en-US" sz="2800" b="1" kern="1200" dirty="0" smtClean="0">
                <a:solidFill>
                  <a:srgbClr val="330066"/>
                </a:solidFill>
              </a:rPr>
              <a:t>x</a:t>
            </a:r>
            <a:r>
              <a:rPr lang="ru-RU" sz="2800" b="1" kern="1200" dirty="0" smtClean="0">
                <a:solidFill>
                  <a:srgbClr val="330066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Shape 1"/>
          <p:cNvSpPr txBox="1"/>
          <p:nvPr/>
        </p:nvSpPr>
        <p:spPr>
          <a:xfrm>
            <a:off x="0" y="122400"/>
            <a:ext cx="7858148" cy="152065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80000"/>
              </a:lnSpc>
            </a:pPr>
            <a:r>
              <a:rPr lang="ru-RU" sz="3900" b="1" strike="noStrike" dirty="0" smtClean="0">
                <a:solidFill>
                  <a:srgbClr val="330066"/>
                </a:solidFill>
                <a:latin typeface="Arial"/>
              </a:rPr>
              <a:t>Условия репрезентативности (представительности) выборочной совокупности</a:t>
            </a:r>
            <a:endParaRPr/>
          </a:p>
        </p:txBody>
      </p:sp>
      <p:sp>
        <p:nvSpPr>
          <p:cNvPr id="187" name="TextShape 2"/>
          <p:cNvSpPr txBox="1"/>
          <p:nvPr/>
        </p:nvSpPr>
        <p:spPr>
          <a:xfrm>
            <a:off x="214282" y="1928802"/>
            <a:ext cx="8929718" cy="492919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 fontAlgn="base"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3200" b="1" i="1" spc="-150" dirty="0" smtClean="0">
                <a:solidFill>
                  <a:srgbClr val="330066"/>
                </a:solidFill>
              </a:rPr>
              <a:t> случайность отбора из генеральной совокупности</a:t>
            </a:r>
          </a:p>
          <a:p>
            <a:pPr marL="342900" indent="-342900" fontAlgn="base"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3200" b="1" i="1" spc="-150" dirty="0" smtClean="0">
                <a:solidFill>
                  <a:srgbClr val="330066"/>
                </a:solidFill>
              </a:rPr>
              <a:t>однородность </a:t>
            </a:r>
            <a:r>
              <a:rPr lang="ru-RU" sz="3200" b="1" i="1" dirty="0" smtClean="0">
                <a:solidFill>
                  <a:srgbClr val="330066"/>
                </a:solidFill>
              </a:rPr>
              <a:t>выборочной совокупности для </a:t>
            </a:r>
            <a:r>
              <a:rPr lang="ru-RU" sz="3200" b="1" i="1" spc="-150" dirty="0" smtClean="0">
                <a:solidFill>
                  <a:srgbClr val="330066"/>
                </a:solidFill>
              </a:rPr>
              <a:t>однородной генеральной совокупности</a:t>
            </a:r>
          </a:p>
          <a:p>
            <a:pPr marL="342900" indent="-342900" fontAlgn="base"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3200" b="1" i="1" spc="-150" dirty="0" smtClean="0">
                <a:solidFill>
                  <a:srgbClr val="330066"/>
                </a:solidFill>
              </a:rPr>
              <a:t>соответствие пропорциям  групповой  структуры  неоднородной генеральной совокупности</a:t>
            </a:r>
            <a:endParaRPr lang="en-US" sz="3200" b="1" i="1" spc="-150" dirty="0" smtClean="0">
              <a:solidFill>
                <a:srgbClr val="330066"/>
              </a:solidFill>
            </a:endParaRPr>
          </a:p>
          <a:p>
            <a:pPr marL="342900" indent="-342900" fontAlgn="base"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3200" b="1" i="1" spc="-300" dirty="0" smtClean="0">
                <a:solidFill>
                  <a:srgbClr val="330066"/>
                </a:solidFill>
              </a:rPr>
              <a:t>большой объем выборки</a:t>
            </a:r>
            <a:r>
              <a:rPr lang="en-US" sz="3200" b="1" i="1" spc="-300" dirty="0" smtClean="0">
                <a:solidFill>
                  <a:srgbClr val="330066"/>
                </a:solidFill>
              </a:rPr>
              <a:t> </a:t>
            </a:r>
            <a:r>
              <a:rPr lang="ru-RU" sz="3200" b="1" spc="-300" dirty="0" smtClean="0">
                <a:solidFill>
                  <a:srgbClr val="330066"/>
                </a:solidFill>
              </a:rPr>
              <a:t>(</a:t>
            </a:r>
            <a:r>
              <a:rPr lang="ru-RU" sz="3200" b="1" i="1" spc="-300" dirty="0" smtClean="0">
                <a:solidFill>
                  <a:srgbClr val="330066"/>
                </a:solidFill>
              </a:rPr>
              <a:t>малая выборка </a:t>
            </a:r>
            <a:r>
              <a:rPr lang="en-US" sz="3200" b="1" i="1" spc="-300" dirty="0" smtClean="0">
                <a:solidFill>
                  <a:srgbClr val="330066"/>
                </a:solidFill>
              </a:rPr>
              <a:t> </a:t>
            </a:r>
            <a:r>
              <a:rPr lang="en-US" sz="3200" b="1" spc="-150" dirty="0" smtClean="0">
                <a:solidFill>
                  <a:srgbClr val="330066"/>
                </a:solidFill>
              </a:rPr>
              <a:t>n&lt;30</a:t>
            </a:r>
            <a:r>
              <a:rPr lang="en-US" sz="3200" b="1" spc="-300" dirty="0" smtClean="0">
                <a:solidFill>
                  <a:srgbClr val="330066"/>
                </a:solidFill>
              </a:rPr>
              <a:t>) </a:t>
            </a:r>
            <a:endParaRPr lang="ru-RU" sz="3200" b="1" spc="-300" dirty="0" smtClean="0">
              <a:solidFill>
                <a:srgbClr val="330066"/>
              </a:solidFill>
            </a:endParaRPr>
          </a:p>
        </p:txBody>
      </p:sp>
      <p:pic>
        <p:nvPicPr>
          <p:cNvPr id="188" name="Рисунок 187"/>
          <p:cNvPicPr/>
          <p:nvPr/>
        </p:nvPicPr>
        <p:blipFill>
          <a:blip r:embed="rId2"/>
          <a:stretch/>
        </p:blipFill>
        <p:spPr>
          <a:xfrm>
            <a:off x="4788000" y="2362320"/>
            <a:ext cx="114480" cy="177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2238"/>
            <a:ext cx="8001000" cy="1295400"/>
          </a:xfrm>
        </p:spPr>
        <p:txBody>
          <a:bodyPr/>
          <a:lstStyle/>
          <a:p>
            <a:pPr algn="r"/>
            <a:r>
              <a:rPr lang="ru-RU" dirty="0" smtClean="0"/>
              <a:t>Способы отбора </a:t>
            </a:r>
            <a:br>
              <a:rPr lang="ru-RU" dirty="0" smtClean="0"/>
            </a:br>
            <a:r>
              <a:rPr lang="ru-RU" dirty="0" smtClean="0"/>
              <a:t>из генеральной совокупности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00174"/>
            <a:ext cx="8929718" cy="4983166"/>
          </a:xfrm>
        </p:spPr>
        <p:txBody>
          <a:bodyPr/>
          <a:lstStyle/>
          <a:p>
            <a:pPr lvl="1" algn="ctr">
              <a:spcBef>
                <a:spcPts val="0"/>
              </a:spcBef>
              <a:buNone/>
            </a:pPr>
            <a:r>
              <a:rPr lang="ru-RU" sz="2800" b="1" u="sng" dirty="0" smtClean="0">
                <a:solidFill>
                  <a:srgbClr val="330066"/>
                </a:solidFill>
              </a:rPr>
              <a:t>Однородная генеральная совокупность</a:t>
            </a:r>
          </a:p>
          <a:p>
            <a:pPr>
              <a:spcBef>
                <a:spcPts val="0"/>
              </a:spcBef>
            </a:pPr>
            <a:r>
              <a:rPr lang="ru-RU" sz="2800" b="1" i="1" u="sng" dirty="0" smtClean="0">
                <a:solidFill>
                  <a:srgbClr val="330066"/>
                </a:solidFill>
              </a:rPr>
              <a:t>Простой случайный без возвращения (бесповторная выборка)</a:t>
            </a:r>
            <a:endParaRPr lang="ru-RU" sz="2800" b="1" i="1" dirty="0" smtClean="0">
              <a:solidFill>
                <a:srgbClr val="330066"/>
              </a:solidFill>
            </a:endParaRPr>
          </a:p>
          <a:p>
            <a:pPr>
              <a:spcBef>
                <a:spcPts val="0"/>
              </a:spcBef>
            </a:pPr>
            <a:r>
              <a:rPr lang="ru-RU" sz="2800" b="1" dirty="0" smtClean="0">
                <a:solidFill>
                  <a:srgbClr val="330066"/>
                </a:solidFill>
              </a:rPr>
              <a:t>Простой  случайный с возвращением (повторная выборка)</a:t>
            </a:r>
          </a:p>
          <a:p>
            <a:pPr lvl="1" algn="ctr">
              <a:spcBef>
                <a:spcPts val="0"/>
              </a:spcBef>
              <a:buNone/>
            </a:pPr>
            <a:r>
              <a:rPr lang="ru-RU" sz="2800" b="1" u="sng" spc="-150" dirty="0" smtClean="0">
                <a:solidFill>
                  <a:srgbClr val="330066"/>
                </a:solidFill>
              </a:rPr>
              <a:t>Неоднородная генеральная совокупность</a:t>
            </a:r>
          </a:p>
          <a:p>
            <a:pPr>
              <a:spcBef>
                <a:spcPts val="0"/>
              </a:spcBef>
            </a:pPr>
            <a:r>
              <a:rPr lang="ru-RU" sz="2800" b="1" dirty="0" smtClean="0">
                <a:solidFill>
                  <a:srgbClr val="330066"/>
                </a:solidFill>
              </a:rPr>
              <a:t>Типический (стратифицированная выборка)</a:t>
            </a:r>
          </a:p>
          <a:p>
            <a:pPr>
              <a:spcBef>
                <a:spcPts val="0"/>
              </a:spcBef>
            </a:pPr>
            <a:r>
              <a:rPr lang="ru-RU" sz="2800" b="1" dirty="0" smtClean="0">
                <a:solidFill>
                  <a:srgbClr val="330066"/>
                </a:solidFill>
              </a:rPr>
              <a:t>Механический (генеральную совокупность делят на равные части по объему выборки)</a:t>
            </a:r>
          </a:p>
          <a:p>
            <a:pPr>
              <a:spcBef>
                <a:spcPts val="0"/>
              </a:spcBef>
            </a:pPr>
            <a:r>
              <a:rPr lang="ru-RU" sz="2800" b="1" dirty="0" smtClean="0">
                <a:solidFill>
                  <a:srgbClr val="330066"/>
                </a:solidFill>
              </a:rPr>
              <a:t>Серийный  (отбор сериями для сплошного обследования)</a:t>
            </a:r>
          </a:p>
          <a:p>
            <a:pPr>
              <a:spcBef>
                <a:spcPts val="0"/>
              </a:spcBef>
            </a:pPr>
            <a:r>
              <a:rPr lang="ru-RU" sz="2800" b="1" i="1" u="sng" dirty="0" smtClean="0">
                <a:solidFill>
                  <a:srgbClr val="330066"/>
                </a:solidFill>
              </a:rPr>
              <a:t>Комбинированный </a:t>
            </a:r>
          </a:p>
          <a:p>
            <a:pPr>
              <a:spcBef>
                <a:spcPts val="0"/>
              </a:spcBef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7389835" cy="1143000"/>
          </a:xfrm>
        </p:spPr>
        <p:txBody>
          <a:bodyPr/>
          <a:lstStyle/>
          <a:p>
            <a:pPr algn="r"/>
            <a:r>
              <a:rPr lang="ru-RU" sz="4000" dirty="0" err="1" smtClean="0"/>
              <a:t>Нерепрезентативность</a:t>
            </a:r>
            <a:r>
              <a:rPr lang="ru-RU" sz="4000" dirty="0" smtClean="0"/>
              <a:t> выборки. Факторы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14488"/>
            <a:ext cx="9144000" cy="449897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3200" b="1" i="1" dirty="0" smtClean="0">
                <a:solidFill>
                  <a:schemeClr val="tx2"/>
                </a:solidFill>
              </a:rPr>
              <a:t>случайный</a:t>
            </a:r>
            <a:r>
              <a:rPr lang="ru-RU" sz="3200" b="1" dirty="0" smtClean="0">
                <a:solidFill>
                  <a:schemeClr val="tx2"/>
                </a:solidFill>
              </a:rPr>
              <a:t> </a:t>
            </a:r>
            <a:r>
              <a:rPr lang="ru-RU" sz="3200" b="1" i="1" dirty="0" smtClean="0">
                <a:solidFill>
                  <a:schemeClr val="tx2"/>
                </a:solidFill>
              </a:rPr>
              <a:t>фактор</a:t>
            </a:r>
            <a:r>
              <a:rPr lang="ru-RU" sz="3200" b="1" dirty="0" smtClean="0">
                <a:solidFill>
                  <a:schemeClr val="tx2"/>
                </a:solidFill>
              </a:rPr>
              <a:t> – возникает при нарушении принципа случайности отбора;</a:t>
            </a:r>
          </a:p>
          <a:p>
            <a:pPr>
              <a:lnSpc>
                <a:spcPct val="80000"/>
              </a:lnSpc>
            </a:pPr>
            <a:r>
              <a:rPr lang="ru-RU" sz="3200" b="1" i="1" spc="-150" dirty="0" smtClean="0">
                <a:solidFill>
                  <a:schemeClr val="tx2"/>
                </a:solidFill>
              </a:rPr>
              <a:t>систематический фактор</a:t>
            </a:r>
            <a:r>
              <a:rPr lang="ru-RU" sz="3200" b="1" spc="-150" dirty="0" smtClean="0">
                <a:solidFill>
                  <a:schemeClr val="tx2"/>
                </a:solidFill>
              </a:rPr>
              <a:t> – возникает в том случае, когда в выборочную совокупность попадают</a:t>
            </a:r>
            <a:r>
              <a:rPr lang="ru-RU" sz="3200" b="1" spc="-300" dirty="0" smtClean="0">
                <a:solidFill>
                  <a:schemeClr val="tx2"/>
                </a:solidFill>
              </a:rPr>
              <a:t> объекты, </a:t>
            </a:r>
            <a:r>
              <a:rPr lang="ru-RU" sz="3200" b="1" spc="-150" dirty="0" smtClean="0">
                <a:solidFill>
                  <a:schemeClr val="tx2"/>
                </a:solidFill>
              </a:rPr>
              <a:t>существенно искажающие представление о генеральной совокупности;</a:t>
            </a:r>
          </a:p>
          <a:p>
            <a:pPr>
              <a:lnSpc>
                <a:spcPct val="80000"/>
              </a:lnSpc>
            </a:pPr>
            <a:r>
              <a:rPr lang="ru-RU" sz="3200" b="1" i="1" spc="-150" dirty="0" smtClean="0">
                <a:solidFill>
                  <a:schemeClr val="tx2"/>
                </a:solidFill>
              </a:rPr>
              <a:t>сущностный фактор</a:t>
            </a:r>
            <a:r>
              <a:rPr lang="ru-RU" sz="3200" b="1" spc="-150" dirty="0" smtClean="0">
                <a:solidFill>
                  <a:schemeClr val="tx2"/>
                </a:solidFill>
              </a:rPr>
              <a:t> – связан с различиями в количестве объектов и степени </a:t>
            </a:r>
            <a:r>
              <a:rPr lang="ru-RU" sz="3200" b="1" dirty="0" smtClean="0">
                <a:solidFill>
                  <a:schemeClr val="tx2"/>
                </a:solidFill>
              </a:rPr>
              <a:t>вариации признака в выборочной и генеральной совокупности (т.е. с сущностью выборочного наблюдения).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extShape 1"/>
          <p:cNvSpPr txBox="1"/>
          <p:nvPr/>
        </p:nvSpPr>
        <p:spPr>
          <a:xfrm>
            <a:off x="457200" y="122400"/>
            <a:ext cx="7543440" cy="129492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r>
              <a:rPr lang="ru-RU" sz="3900" b="1" strike="noStrike" dirty="0">
                <a:solidFill>
                  <a:srgbClr val="330066"/>
                </a:solidFill>
                <a:latin typeface="Arial"/>
              </a:rPr>
              <a:t>Основные понятия. 
</a:t>
            </a:r>
            <a:r>
              <a:rPr lang="ru-RU" sz="3900" b="1" strike="noStrike" dirty="0" smtClean="0">
                <a:solidFill>
                  <a:srgbClr val="330066"/>
                </a:solidFill>
                <a:latin typeface="Arial"/>
              </a:rPr>
              <a:t>Пример</a:t>
            </a:r>
            <a:endParaRPr dirty="0"/>
          </a:p>
        </p:txBody>
      </p:sp>
      <p:sp>
        <p:nvSpPr>
          <p:cNvPr id="192" name="TextShape 2"/>
          <p:cNvSpPr txBox="1"/>
          <p:nvPr/>
        </p:nvSpPr>
        <p:spPr>
          <a:xfrm>
            <a:off x="457200" y="1917000"/>
            <a:ext cx="8186766" cy="4213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000" b="1" strike="noStrike" dirty="0" smtClean="0">
                <a:solidFill>
                  <a:schemeClr val="tx2"/>
                </a:solidFill>
                <a:latin typeface="Arial"/>
              </a:rPr>
              <a:t>ИС </a:t>
            </a:r>
            <a:r>
              <a:rPr lang="ru-RU" sz="3000" b="1" strike="noStrike" dirty="0">
                <a:solidFill>
                  <a:schemeClr val="tx2"/>
                </a:solidFill>
                <a:latin typeface="Arial"/>
              </a:rPr>
              <a:t>проходит тестирование по </a:t>
            </a:r>
            <a:r>
              <a:rPr lang="ru-RU" sz="3000" b="1" strike="noStrike" dirty="0" smtClean="0">
                <a:solidFill>
                  <a:schemeClr val="tx2"/>
                </a:solidFill>
                <a:latin typeface="Arial"/>
              </a:rPr>
              <a:t>интеллектуальному анализу данных </a:t>
            </a:r>
            <a:r>
              <a:rPr lang="ru-RU" sz="3000" b="1" strike="noStrike" dirty="0">
                <a:solidFill>
                  <a:schemeClr val="tx2"/>
                </a:solidFill>
                <a:latin typeface="Arial"/>
              </a:rPr>
              <a:t>на 10 режимах. На каждом режиме уровень </a:t>
            </a:r>
            <a:r>
              <a:rPr lang="ru-RU" sz="3000" b="1" strike="noStrike" dirty="0" smtClean="0">
                <a:solidFill>
                  <a:schemeClr val="tx2"/>
                </a:solidFill>
                <a:latin typeface="Arial"/>
              </a:rPr>
              <a:t>полноты анализа может составить </a:t>
            </a:r>
            <a:r>
              <a:rPr lang="ru-RU" sz="3000" b="1" strike="noStrike" dirty="0">
                <a:solidFill>
                  <a:schemeClr val="tx2"/>
                </a:solidFill>
                <a:latin typeface="Arial"/>
              </a:rPr>
              <a:t>от 0 до 5 баллов.</a:t>
            </a:r>
            <a:endParaRPr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3000" b="1" strike="noStrike" dirty="0">
                <a:solidFill>
                  <a:schemeClr val="tx2"/>
                </a:solidFill>
                <a:latin typeface="Arial"/>
              </a:rPr>
              <a:t>Пусть </a:t>
            </a:r>
            <a:r>
              <a:rPr lang="ru-RU" sz="3000" b="1" strike="noStrike" dirty="0" err="1">
                <a:solidFill>
                  <a:schemeClr val="tx2"/>
                </a:solidFill>
                <a:latin typeface="Arial"/>
              </a:rPr>
              <a:t>Х</a:t>
            </a:r>
            <a:r>
              <a:rPr lang="ru-RU" sz="2400" b="1" strike="noStrike" dirty="0" err="1">
                <a:solidFill>
                  <a:schemeClr val="tx2"/>
                </a:solidFill>
                <a:latin typeface="Arial"/>
              </a:rPr>
              <a:t>k</a:t>
            </a:r>
            <a:r>
              <a:rPr lang="ru-RU" sz="3000" b="1" strike="noStrike" dirty="0">
                <a:solidFill>
                  <a:schemeClr val="tx2"/>
                </a:solidFill>
                <a:latin typeface="Arial"/>
              </a:rPr>
              <a:t> – уровень </a:t>
            </a:r>
            <a:r>
              <a:rPr lang="ru-RU" sz="3000" b="1" strike="noStrike" dirty="0" smtClean="0">
                <a:solidFill>
                  <a:schemeClr val="tx2"/>
                </a:solidFill>
                <a:latin typeface="Arial"/>
              </a:rPr>
              <a:t>в </a:t>
            </a:r>
            <a:r>
              <a:rPr lang="ru-RU" sz="3000" b="1" strike="noStrike" dirty="0">
                <a:solidFill>
                  <a:schemeClr val="tx2"/>
                </a:solidFill>
                <a:latin typeface="Arial"/>
              </a:rPr>
              <a:t>баллах на k-ом (k=1,2,…,10) режиме.</a:t>
            </a:r>
            <a:endParaRPr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3000" b="1" strike="noStrike" dirty="0">
                <a:solidFill>
                  <a:schemeClr val="tx2"/>
                </a:solidFill>
                <a:latin typeface="Arial"/>
              </a:rPr>
              <a:t>Определить генеральную совокупность, выборку, реализацию выборки</a:t>
            </a:r>
            <a:endParaRPr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extShape 1"/>
          <p:cNvSpPr txBox="1"/>
          <p:nvPr/>
        </p:nvSpPr>
        <p:spPr>
          <a:xfrm>
            <a:off x="457200" y="122400"/>
            <a:ext cx="7543440" cy="129492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r>
              <a:rPr lang="ru-RU" sz="3900" b="1" strike="noStrike" dirty="0">
                <a:solidFill>
                  <a:srgbClr val="330066"/>
                </a:solidFill>
                <a:latin typeface="Arial"/>
              </a:rPr>
              <a:t>Основные понятия. 
</a:t>
            </a:r>
            <a:r>
              <a:rPr lang="ru-RU" sz="3900" b="1" strike="noStrike" dirty="0" smtClean="0">
                <a:solidFill>
                  <a:srgbClr val="330066"/>
                </a:solidFill>
                <a:latin typeface="Arial"/>
              </a:rPr>
              <a:t>Пример</a:t>
            </a:r>
            <a:endParaRPr dirty="0"/>
          </a:p>
        </p:txBody>
      </p:sp>
      <p:sp>
        <p:nvSpPr>
          <p:cNvPr id="192" name="TextShape 2"/>
          <p:cNvSpPr txBox="1"/>
          <p:nvPr/>
        </p:nvSpPr>
        <p:spPr>
          <a:xfrm>
            <a:off x="457200" y="1917000"/>
            <a:ext cx="8186766" cy="4213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000" b="1" strike="noStrike" dirty="0">
                <a:solidFill>
                  <a:schemeClr val="tx2"/>
                </a:solidFill>
                <a:latin typeface="Arial"/>
              </a:rPr>
              <a:t>ГАК проходит тестирование по обнаружению цели на 10 режимах. На каждом режиме уровень сигнала от цели может составить от 0 до 5 баллов.</a:t>
            </a:r>
            <a:endParaRPr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3000" b="1" strike="noStrike" dirty="0">
                <a:solidFill>
                  <a:schemeClr val="tx2"/>
                </a:solidFill>
                <a:latin typeface="Arial"/>
              </a:rPr>
              <a:t>Пусть </a:t>
            </a:r>
            <a:r>
              <a:rPr lang="ru-RU" sz="3000" b="1" strike="noStrike" dirty="0" err="1">
                <a:solidFill>
                  <a:schemeClr val="tx2"/>
                </a:solidFill>
                <a:latin typeface="Arial"/>
              </a:rPr>
              <a:t>Х</a:t>
            </a:r>
            <a:r>
              <a:rPr lang="ru-RU" sz="2400" b="1" strike="noStrike" dirty="0" err="1">
                <a:solidFill>
                  <a:schemeClr val="tx2"/>
                </a:solidFill>
                <a:latin typeface="Arial"/>
              </a:rPr>
              <a:t>k</a:t>
            </a:r>
            <a:r>
              <a:rPr lang="ru-RU" sz="3000" b="1" strike="noStrike" dirty="0">
                <a:solidFill>
                  <a:schemeClr val="tx2"/>
                </a:solidFill>
                <a:latin typeface="Arial"/>
              </a:rPr>
              <a:t> – уровень сигнала в баллах на k-ом (k=1,2,…,10) режиме.</a:t>
            </a:r>
            <a:endParaRPr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3000" b="1" strike="noStrike" dirty="0">
                <a:solidFill>
                  <a:schemeClr val="tx2"/>
                </a:solidFill>
                <a:latin typeface="Arial"/>
              </a:rPr>
              <a:t>Определить генеральную совокупность, выборку, реализацию выборки</a:t>
            </a:r>
            <a:endParaRPr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714752"/>
            <a:ext cx="841057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3" name="TextShape 1"/>
          <p:cNvSpPr txBox="1"/>
          <p:nvPr/>
        </p:nvSpPr>
        <p:spPr>
          <a:xfrm>
            <a:off x="457200" y="122400"/>
            <a:ext cx="7543440" cy="129492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r>
              <a:rPr lang="ru-RU" sz="3900" b="1" strike="noStrike">
                <a:solidFill>
                  <a:srgbClr val="330066"/>
                </a:solidFill>
                <a:latin typeface="Arial"/>
              </a:rPr>
              <a:t>Основные понятия</a:t>
            </a:r>
            <a:endParaRPr/>
          </a:p>
        </p:txBody>
      </p:sp>
      <p:sp>
        <p:nvSpPr>
          <p:cNvPr id="194" name="TextShape 2"/>
          <p:cNvSpPr txBox="1"/>
          <p:nvPr/>
        </p:nvSpPr>
        <p:spPr>
          <a:xfrm>
            <a:off x="0" y="1571612"/>
            <a:ext cx="9143640" cy="4411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  <a:buSzPct val="70000"/>
              <a:buFont typeface="Wingdings" charset="2"/>
              <a:buChar char=""/>
            </a:pPr>
            <a:endParaRPr dirty="0"/>
          </a:p>
          <a:p>
            <a:pPr marL="468000">
              <a:lnSpc>
                <a:spcPct val="100000"/>
              </a:lnSpc>
              <a:spcAft>
                <a:spcPts val="1200"/>
              </a:spcAft>
            </a:pPr>
            <a:r>
              <a:rPr lang="ru-RU" sz="2800" b="1" strike="noStrike" dirty="0">
                <a:solidFill>
                  <a:srgbClr val="330066"/>
                </a:solidFill>
                <a:latin typeface="Arial"/>
              </a:rPr>
              <a:t>Распределение генеральной совокупности X – закон распределения вероятностей случайной величины X. </a:t>
            </a:r>
            <a:endParaRPr dirty="0"/>
          </a:p>
          <a:p>
            <a:pPr indent="457200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2800" b="1" strike="noStrike" dirty="0">
                <a:solidFill>
                  <a:srgbClr val="330066"/>
                </a:solidFill>
                <a:latin typeface="Arial"/>
              </a:rPr>
              <a:t>Варианты, ранжирование</a:t>
            </a:r>
            <a:endParaRPr dirty="0"/>
          </a:p>
          <a:p>
            <a:pPr indent="457200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2800" b="1" strike="noStrike" dirty="0">
                <a:solidFill>
                  <a:srgbClr val="330066"/>
                </a:solidFill>
                <a:latin typeface="Arial"/>
              </a:rPr>
              <a:t>Вариационный ряд</a:t>
            </a:r>
            <a:endParaRPr dirty="0"/>
          </a:p>
          <a:p>
            <a:pPr indent="457200">
              <a:lnSpc>
                <a:spcPct val="100000"/>
              </a:lnSpc>
            </a:pPr>
            <a:endParaRPr dirty="0"/>
          </a:p>
          <a:p>
            <a:pPr indent="457200">
              <a:lnSpc>
                <a:spcPct val="100000"/>
              </a:lnSpc>
              <a:buSzPct val="70000"/>
              <a:buFont typeface="Wingdings" charset="2"/>
              <a:buChar char=""/>
            </a:pPr>
            <a:endParaRPr lang="ru-RU" sz="2800" b="1" strike="noStrike" dirty="0" smtClean="0">
              <a:solidFill>
                <a:srgbClr val="330066"/>
              </a:solidFill>
              <a:latin typeface="Arial"/>
            </a:endParaRPr>
          </a:p>
          <a:p>
            <a:pPr indent="457200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2800" b="1" strike="noStrike" dirty="0" smtClean="0">
                <a:solidFill>
                  <a:srgbClr val="330066"/>
                </a:solidFill>
                <a:latin typeface="Arial"/>
              </a:rPr>
              <a:t>Частоты</a:t>
            </a:r>
            <a:r>
              <a:rPr lang="ru-RU" sz="2800" b="1" strike="noStrike" dirty="0">
                <a:solidFill>
                  <a:srgbClr val="330066"/>
                </a:solidFill>
                <a:latin typeface="Arial"/>
              </a:rPr>
              <a:t>, </a:t>
            </a:r>
            <a:r>
              <a:rPr lang="ru-RU" sz="2800" b="1" strike="noStrike" dirty="0" err="1">
                <a:solidFill>
                  <a:srgbClr val="330066"/>
                </a:solidFill>
                <a:latin typeface="Arial"/>
              </a:rPr>
              <a:t>частости</a:t>
            </a:r>
            <a:r>
              <a:rPr lang="ru-RU" sz="2800" b="1" strike="noStrike" dirty="0">
                <a:solidFill>
                  <a:srgbClr val="330066"/>
                </a:solidFill>
                <a:latin typeface="Arial"/>
              </a:rPr>
              <a:t>, статистический </a:t>
            </a:r>
            <a:r>
              <a:rPr lang="ru-RU" sz="2800" b="1" strike="noStrike" dirty="0" smtClean="0">
                <a:solidFill>
                  <a:srgbClr val="330066"/>
                </a:solidFill>
                <a:latin typeface="Arial"/>
              </a:rPr>
              <a:t>ряд</a:t>
            </a:r>
            <a:endParaRPr dirty="0"/>
          </a:p>
        </p:txBody>
      </p:sp>
      <p:pic>
        <p:nvPicPr>
          <p:cNvPr id="195" name="Рисунок 194"/>
          <p:cNvPicPr/>
          <p:nvPr/>
        </p:nvPicPr>
        <p:blipFill>
          <a:blip r:embed="rId3"/>
          <a:stretch/>
        </p:blipFill>
        <p:spPr>
          <a:xfrm>
            <a:off x="4788000" y="2362320"/>
            <a:ext cx="114480" cy="177840"/>
          </a:xfrm>
          <a:prstGeom prst="rect">
            <a:avLst/>
          </a:prstGeom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517232"/>
            <a:ext cx="1901160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9558" y="5350904"/>
            <a:ext cx="2790049" cy="1390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2238"/>
            <a:ext cx="7929586" cy="1295400"/>
          </a:xfrm>
        </p:spPr>
        <p:txBody>
          <a:bodyPr/>
          <a:lstStyle/>
          <a:p>
            <a:pPr algn="r"/>
            <a:r>
              <a:rPr lang="en-US" sz="3600" dirty="0" smtClean="0"/>
              <a:t>22 </a:t>
            </a:r>
            <a:r>
              <a:rPr lang="ru-RU" sz="3600" dirty="0" smtClean="0"/>
              <a:t>Типы распределения частот наблюдаемого признака (с.в.)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5357826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800" b="1" i="1" dirty="0" smtClean="0">
                <a:solidFill>
                  <a:schemeClr val="tx2"/>
                </a:solidFill>
              </a:rPr>
              <a:t>Равномерное – </a:t>
            </a:r>
            <a:r>
              <a:rPr lang="ru-RU" sz="2800" b="1" dirty="0" smtClean="0">
                <a:solidFill>
                  <a:schemeClr val="tx2"/>
                </a:solidFill>
              </a:rPr>
              <a:t>все значения встречаются одинаково часто.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800" b="1" i="1" dirty="0" smtClean="0">
                <a:solidFill>
                  <a:schemeClr val="tx2"/>
                </a:solidFill>
              </a:rPr>
              <a:t>Симметричное – </a:t>
            </a:r>
            <a:r>
              <a:rPr lang="ru-RU" sz="2800" b="1" dirty="0" smtClean="0">
                <a:solidFill>
                  <a:schemeClr val="tx2"/>
                </a:solidFill>
              </a:rPr>
              <a:t>одинаково часто встречаются крайние значения.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800" b="1" i="1" dirty="0" smtClean="0">
                <a:solidFill>
                  <a:schemeClr val="tx2"/>
                </a:solidFill>
              </a:rPr>
              <a:t>Нормальное – </a:t>
            </a:r>
            <a:r>
              <a:rPr lang="ru-RU" sz="2800" b="1" dirty="0" smtClean="0">
                <a:solidFill>
                  <a:schemeClr val="tx2"/>
                </a:solidFill>
              </a:rPr>
              <a:t>симметричное распределение, у которого крайние значения встречаются редко и частота постепенно повышается от крайних к серединным значениям признака. </a:t>
            </a:r>
          </a:p>
          <a:p>
            <a:r>
              <a:rPr lang="ru-RU" sz="2800" b="1" i="1" dirty="0" smtClean="0">
                <a:solidFill>
                  <a:schemeClr val="tx2"/>
                </a:solidFill>
              </a:rPr>
              <a:t>Асимметричное левостороннее – 		      с преобладанием частот малых значений</a:t>
            </a:r>
          </a:p>
          <a:p>
            <a:r>
              <a:rPr lang="ru-RU" sz="2800" b="1" i="1" dirty="0" smtClean="0">
                <a:solidFill>
                  <a:schemeClr val="tx2"/>
                </a:solidFill>
              </a:rPr>
              <a:t>Асимметричное правостороннее – 		      с преобладанием частот больших значений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2238"/>
            <a:ext cx="8001000" cy="1295400"/>
          </a:xfrm>
        </p:spPr>
        <p:txBody>
          <a:bodyPr/>
          <a:lstStyle/>
          <a:p>
            <a:pPr algn="r"/>
            <a:r>
              <a:rPr lang="ru-RU" sz="4000" spc="-300" dirty="0" smtClean="0"/>
              <a:t>Остроконечное</a:t>
            </a:r>
            <a:r>
              <a:rPr lang="ru-RU" sz="4000" spc="-150" dirty="0" smtClean="0"/>
              <a:t> и асимметричное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нормальное распределение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571744"/>
            <a:ext cx="4367206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714620"/>
            <a:ext cx="4191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66" y="5572140"/>
            <a:ext cx="1459652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8" y="5572140"/>
            <a:ext cx="1776296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extShape 1"/>
          <p:cNvSpPr txBox="1"/>
          <p:nvPr/>
        </p:nvSpPr>
        <p:spPr>
          <a:xfrm>
            <a:off x="457200" y="122400"/>
            <a:ext cx="7543440" cy="129492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r>
              <a:rPr lang="ru-RU" sz="3900" b="1" strike="noStrike" dirty="0">
                <a:solidFill>
                  <a:srgbClr val="330066"/>
                </a:solidFill>
                <a:latin typeface="Arial"/>
              </a:rPr>
              <a:t>Вариационный ряд. Статистический ряд. </a:t>
            </a:r>
            <a:r>
              <a:rPr lang="ru-RU" sz="3900" b="1" strike="noStrike" dirty="0" smtClean="0">
                <a:solidFill>
                  <a:srgbClr val="330066"/>
                </a:solidFill>
                <a:latin typeface="Arial"/>
              </a:rPr>
              <a:t>Пример</a:t>
            </a:r>
            <a:endParaRPr dirty="0"/>
          </a:p>
        </p:txBody>
      </p:sp>
      <p:pic>
        <p:nvPicPr>
          <p:cNvPr id="200" name="Picture 7"/>
          <p:cNvPicPr/>
          <p:nvPr/>
        </p:nvPicPr>
        <p:blipFill>
          <a:blip r:embed="rId2"/>
          <a:stretch/>
        </p:blipFill>
        <p:spPr>
          <a:xfrm>
            <a:off x="564120" y="2868120"/>
            <a:ext cx="3419640" cy="647640"/>
          </a:xfrm>
          <a:prstGeom prst="rect">
            <a:avLst/>
          </a:prstGeom>
          <a:ln>
            <a:noFill/>
          </a:ln>
        </p:spPr>
      </p:pic>
      <p:pic>
        <p:nvPicPr>
          <p:cNvPr id="201" name="Picture 8"/>
          <p:cNvPicPr/>
          <p:nvPr/>
        </p:nvPicPr>
        <p:blipFill>
          <a:blip r:embed="rId3"/>
          <a:stretch/>
        </p:blipFill>
        <p:spPr>
          <a:xfrm>
            <a:off x="4002322" y="2780928"/>
            <a:ext cx="4602126" cy="806832"/>
          </a:xfrm>
          <a:prstGeom prst="rect">
            <a:avLst/>
          </a:prstGeom>
          <a:ln>
            <a:noFill/>
          </a:ln>
        </p:spPr>
      </p:pic>
      <p:pic>
        <p:nvPicPr>
          <p:cNvPr id="202" name="Picture 9"/>
          <p:cNvPicPr/>
          <p:nvPr/>
        </p:nvPicPr>
        <p:blipFill>
          <a:blip r:embed="rId4"/>
          <a:stretch/>
        </p:blipFill>
        <p:spPr>
          <a:xfrm>
            <a:off x="2030636" y="4077072"/>
            <a:ext cx="5006880" cy="1007640"/>
          </a:xfrm>
          <a:prstGeom prst="rect">
            <a:avLst/>
          </a:prstGeom>
          <a:ln>
            <a:noFill/>
          </a:ln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0360" y="1556792"/>
            <a:ext cx="8229600" cy="5040560"/>
          </a:xfrm>
        </p:spPr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Реализация выборки тестирования ГАК</a:t>
            </a:r>
          </a:p>
          <a:p>
            <a:pPr marL="0" indent="0">
              <a:buNone/>
            </a:pPr>
            <a:endParaRPr lang="ru-RU" b="1" dirty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b="1" dirty="0" smtClean="0">
                <a:solidFill>
                  <a:schemeClr val="tx2"/>
                </a:solidFill>
              </a:rPr>
              <a:t>Вариационный ряд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ru-RU" b="1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b="1" dirty="0" smtClean="0">
                <a:solidFill>
                  <a:schemeClr val="tx2"/>
                </a:solidFill>
              </a:rPr>
              <a:t>Дискретный статистический ряд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203" name="Picture 10"/>
          <p:cNvPicPr/>
          <p:nvPr/>
        </p:nvPicPr>
        <p:blipFill>
          <a:blip r:embed="rId5"/>
          <a:stretch/>
        </p:blipFill>
        <p:spPr>
          <a:xfrm>
            <a:off x="1951820" y="5301208"/>
            <a:ext cx="5206680" cy="1079640"/>
          </a:xfrm>
          <a:prstGeom prst="rect">
            <a:avLst/>
          </a:prstGeom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73940" y="2048597"/>
            <a:ext cx="4229705" cy="494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/>
              <a:t>Интервальный статистический ряд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44" y="1719263"/>
            <a:ext cx="8786874" cy="4411662"/>
          </a:xfrm>
        </p:spPr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Частичные промежутки</a:t>
            </a:r>
          </a:p>
          <a:p>
            <a:endParaRPr lang="ru-RU" b="1" dirty="0">
              <a:solidFill>
                <a:schemeClr val="tx2"/>
              </a:solidFill>
            </a:endParaRPr>
          </a:p>
          <a:p>
            <a:r>
              <a:rPr lang="ru-RU" b="1" dirty="0" smtClean="0">
                <a:solidFill>
                  <a:schemeClr val="tx2"/>
                </a:solidFill>
              </a:rPr>
              <a:t>Длина промежутков</a:t>
            </a:r>
          </a:p>
          <a:p>
            <a:endParaRPr lang="ru-RU" b="1" dirty="0">
              <a:solidFill>
                <a:schemeClr val="tx2"/>
              </a:solidFill>
            </a:endParaRPr>
          </a:p>
          <a:p>
            <a:r>
              <a:rPr lang="ru-RU" b="1" dirty="0" smtClean="0">
                <a:solidFill>
                  <a:schemeClr val="tx2"/>
                </a:solidFill>
              </a:rPr>
              <a:t>Правило </a:t>
            </a:r>
            <a:r>
              <a:rPr lang="ru-RU" b="1" dirty="0" err="1" smtClean="0">
                <a:solidFill>
                  <a:schemeClr val="tx2"/>
                </a:solidFill>
              </a:rPr>
              <a:t>Стерджеса</a:t>
            </a:r>
            <a:endParaRPr lang="ru-RU" b="1" dirty="0" smtClean="0">
              <a:solidFill>
                <a:schemeClr val="tx2"/>
              </a:solidFill>
            </a:endParaRPr>
          </a:p>
          <a:p>
            <a:pPr lvl="1"/>
            <a:r>
              <a:rPr lang="ru-RU" b="1" dirty="0" smtClean="0">
                <a:solidFill>
                  <a:schemeClr val="tx2"/>
                </a:solidFill>
              </a:rPr>
              <a:t>кол-во интервалов</a:t>
            </a:r>
          </a:p>
          <a:p>
            <a:endParaRPr lang="ru-RU" b="1" dirty="0" smtClean="0">
              <a:solidFill>
                <a:schemeClr val="tx2"/>
              </a:solidFill>
            </a:endParaRPr>
          </a:p>
          <a:p>
            <a:pPr lvl="1">
              <a:lnSpc>
                <a:spcPct val="200000"/>
              </a:lnSpc>
            </a:pPr>
            <a:r>
              <a:rPr lang="ru-RU" b="1" smtClean="0">
                <a:solidFill>
                  <a:schemeClr val="tx2"/>
                </a:solidFill>
              </a:rPr>
              <a:t>длина интервала</a:t>
            </a:r>
            <a:endParaRPr lang="ru-RU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314476"/>
            <a:ext cx="5398160" cy="569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9124" y="5500702"/>
            <a:ext cx="3095497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357694"/>
            <a:ext cx="3136963" cy="673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929198"/>
            <a:ext cx="3328829" cy="53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13296" y="3356992"/>
            <a:ext cx="4748408" cy="550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61704" y="3429000"/>
            <a:ext cx="653994" cy="47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8122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/>
              <a:t>Интервальный статистический </a:t>
            </a:r>
            <a:r>
              <a:rPr lang="ru-RU" dirty="0" smtClean="0"/>
              <a:t>ряд. Пример 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60" y="1772816"/>
            <a:ext cx="9145860" cy="2460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365104"/>
            <a:ext cx="91440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6388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pc="-150" dirty="0" smtClean="0"/>
              <a:t>Статистическая (эмпирическая)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функция распределения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714752"/>
            <a:ext cx="8201025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285720" y="1785926"/>
            <a:ext cx="87154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Частость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наблюдения в эксперименте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значения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признака Х, меньшего числа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называется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статистической или эмпирической функцией распределения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выборки 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,...,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: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759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001000" cy="1724004"/>
          </a:xfrm>
        </p:spPr>
        <p:txBody>
          <a:bodyPr/>
          <a:lstStyle/>
          <a:p>
            <a:pPr algn="r"/>
            <a:r>
              <a:rPr lang="ru-RU" dirty="0" smtClean="0"/>
              <a:t>Теорема </a:t>
            </a:r>
            <a:r>
              <a:rPr lang="ru-RU" dirty="0" err="1" smtClean="0"/>
              <a:t>Гливенко-Кантелли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(основная теорема </a:t>
            </a:r>
            <a:r>
              <a:rPr lang="ru-RU" spc="-150" dirty="0" smtClean="0"/>
              <a:t>математической статистики)</a:t>
            </a:r>
          </a:p>
        </p:txBody>
      </p:sp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2">
            <a:lum bright="-34000" contrast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60000">
            <a:off x="-11175" y="2365658"/>
            <a:ext cx="9142676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0" y="4429132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Следствие.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Характеристики выборки 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...,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 эмпирической функцией распределения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являются оценками соответствующих характеристик теоретической функции распределения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генеральной совокупности Х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759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pc="-150" dirty="0" smtClean="0"/>
              <a:t>Статистическая </a:t>
            </a:r>
            <a:r>
              <a:rPr lang="ru-RU" dirty="0" smtClean="0"/>
              <a:t>функция распределения. </a:t>
            </a:r>
            <a:r>
              <a:rPr lang="ru-RU" dirty="0"/>
              <a:t>Свойства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928802"/>
            <a:ext cx="7677150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0535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60000">
            <a:off x="34667" y="2766326"/>
            <a:ext cx="6822256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pc="-150" dirty="0"/>
              <a:t>Статистическая </a:t>
            </a:r>
            <a:r>
              <a:rPr lang="ru-RU" dirty="0"/>
              <a:t>функция распределения</a:t>
            </a:r>
            <a:r>
              <a:rPr lang="ru-RU" dirty="0" smtClean="0"/>
              <a:t>. Пример 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60000">
            <a:off x="5665590" y="3825280"/>
            <a:ext cx="3480022" cy="252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60000">
            <a:off x="1115616" y="1510284"/>
            <a:ext cx="6637226" cy="1515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7474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pc="-150" dirty="0" smtClean="0"/>
              <a:t>Статистическое </a:t>
            </a:r>
            <a:r>
              <a:rPr lang="ru-RU" dirty="0" smtClean="0"/>
              <a:t>распределение. Полигон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19" y="1683791"/>
            <a:ext cx="8061723" cy="5162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7922" y="2539504"/>
            <a:ext cx="6637226" cy="1515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0445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pc="-150" dirty="0"/>
              <a:t>Статистическое </a:t>
            </a:r>
            <a:r>
              <a:rPr lang="ru-RU" dirty="0"/>
              <a:t>распределение. Гистограмма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60000">
            <a:off x="17945" y="1792890"/>
            <a:ext cx="9003276" cy="2134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7688" y="4077072"/>
            <a:ext cx="8048625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5856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Гистограмма. </a:t>
            </a:r>
            <a:br>
              <a:rPr lang="ru-RU" dirty="0" smtClean="0"/>
            </a:br>
            <a:r>
              <a:rPr lang="ru-RU" dirty="0" smtClean="0"/>
              <a:t>Пример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60000">
            <a:off x="420485" y="1556792"/>
            <a:ext cx="820535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1538" y="2980142"/>
            <a:ext cx="7082902" cy="3663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0393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72386" cy="1143000"/>
          </a:xfrm>
        </p:spPr>
        <p:txBody>
          <a:bodyPr/>
          <a:lstStyle/>
          <a:p>
            <a:pPr algn="r"/>
            <a:r>
              <a:rPr lang="ru-RU" dirty="0" smtClean="0"/>
              <a:t>Числовые характеристики выборочной совокупности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85720" y="1785926"/>
            <a:ext cx="4040188" cy="639762"/>
          </a:xfrm>
        </p:spPr>
        <p:txBody>
          <a:bodyPr/>
          <a:lstStyle/>
          <a:p>
            <a:pPr algn="ctr"/>
            <a:r>
              <a:rPr lang="ru-RU" sz="2800" i="1" dirty="0" smtClean="0"/>
              <a:t>Меры центральной тенденции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428596" y="2714620"/>
            <a:ext cx="4040188" cy="3840171"/>
          </a:xfrm>
        </p:spPr>
        <p:txBody>
          <a:bodyPr/>
          <a:lstStyle/>
          <a:p>
            <a:pPr marL="342900" lvl="1" indent="-342900">
              <a:spcBef>
                <a:spcPts val="0"/>
              </a:spcBef>
              <a:buClr>
                <a:schemeClr val="tx2"/>
              </a:buClr>
            </a:pPr>
            <a:r>
              <a:rPr lang="ru-RU" sz="2800" b="1" dirty="0" smtClean="0"/>
              <a:t>среднее арифметическое </a:t>
            </a:r>
          </a:p>
          <a:p>
            <a:pPr marL="342900" lvl="1" indent="-342900">
              <a:spcBef>
                <a:spcPts val="0"/>
              </a:spcBef>
              <a:buClr>
                <a:schemeClr val="tx2"/>
              </a:buClr>
            </a:pPr>
            <a:r>
              <a:rPr lang="ru-RU" sz="2800" b="1" dirty="0" smtClean="0"/>
              <a:t>медиана </a:t>
            </a:r>
          </a:p>
          <a:p>
            <a:pPr marL="342900" lvl="1" indent="-342900">
              <a:spcBef>
                <a:spcPts val="0"/>
              </a:spcBef>
              <a:buClr>
                <a:schemeClr val="tx2"/>
              </a:buClr>
            </a:pPr>
            <a:r>
              <a:rPr lang="ru-RU" sz="2800" b="1" dirty="0" smtClean="0"/>
              <a:t>мода </a:t>
            </a:r>
          </a:p>
          <a:p>
            <a:pPr marL="342900" lvl="1" indent="-342900">
              <a:spcBef>
                <a:spcPts val="0"/>
              </a:spcBef>
              <a:buClr>
                <a:schemeClr val="tx2"/>
              </a:buClr>
            </a:pPr>
            <a:r>
              <a:rPr lang="ru-RU" sz="2800" b="1" dirty="0" smtClean="0"/>
              <a:t>среднее геометрическое </a:t>
            </a:r>
          </a:p>
          <a:p>
            <a:pPr marL="342900" lvl="1" indent="-342900">
              <a:spcBef>
                <a:spcPts val="0"/>
              </a:spcBef>
              <a:buClr>
                <a:schemeClr val="tx2"/>
              </a:buClr>
            </a:pPr>
            <a:r>
              <a:rPr lang="ru-RU" sz="2800" b="1" dirty="0" smtClean="0"/>
              <a:t>среднее гармоническое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429124" y="1785926"/>
            <a:ext cx="4714876" cy="639762"/>
          </a:xfrm>
        </p:spPr>
        <p:txBody>
          <a:bodyPr/>
          <a:lstStyle/>
          <a:p>
            <a:pPr algn="ctr"/>
            <a:r>
              <a:rPr lang="ru-RU" sz="2800" i="1" dirty="0" smtClean="0"/>
              <a:t>Меры изменчивости (</a:t>
            </a:r>
            <a:r>
              <a:rPr lang="vi-VN" sz="2800" i="1" dirty="0" smtClean="0"/>
              <a:t>рассе́яни</a:t>
            </a:r>
            <a:r>
              <a:rPr lang="ru-RU" sz="2800" i="1" dirty="0" smtClean="0"/>
              <a:t>я, отклонения)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429124" y="2714620"/>
            <a:ext cx="4714876" cy="3840171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1" indent="-342900">
              <a:spcBef>
                <a:spcPts val="0"/>
              </a:spcBef>
              <a:buClr>
                <a:schemeClr val="tx2"/>
              </a:buClr>
            </a:pPr>
            <a:r>
              <a:rPr lang="ru-RU" sz="2800" b="1" dirty="0" smtClean="0"/>
              <a:t>размах </a:t>
            </a:r>
          </a:p>
          <a:p>
            <a:pPr marL="342900" lvl="1" indent="-342900">
              <a:spcBef>
                <a:spcPts val="0"/>
              </a:spcBef>
              <a:buClr>
                <a:schemeClr val="tx2"/>
              </a:buClr>
            </a:pPr>
            <a:r>
              <a:rPr lang="ru-RU" sz="2800" b="1" dirty="0" smtClean="0"/>
              <a:t>среднее отклонение </a:t>
            </a:r>
          </a:p>
          <a:p>
            <a:pPr marL="342900" lvl="1" indent="-342900">
              <a:spcBef>
                <a:spcPts val="0"/>
              </a:spcBef>
              <a:buClr>
                <a:schemeClr val="tx2"/>
              </a:buClr>
            </a:pPr>
            <a:r>
              <a:rPr lang="ru-RU" sz="2800" b="1" dirty="0" smtClean="0"/>
              <a:t>дисперсия </a:t>
            </a:r>
          </a:p>
          <a:p>
            <a:pPr marL="342900" lvl="1" indent="-342900">
              <a:spcBef>
                <a:spcPts val="0"/>
              </a:spcBef>
              <a:buClr>
                <a:schemeClr val="tx2"/>
              </a:buClr>
            </a:pPr>
            <a:r>
              <a:rPr lang="ru-RU" sz="2800" b="1" dirty="0" smtClean="0"/>
              <a:t>среднеквадратическое (стандартное) отклонение, </a:t>
            </a:r>
          </a:p>
          <a:p>
            <a:pPr marL="342900" lvl="1" indent="-342900">
              <a:spcBef>
                <a:spcPts val="0"/>
              </a:spcBef>
              <a:buClr>
                <a:schemeClr val="tx2"/>
              </a:buClr>
            </a:pPr>
            <a:r>
              <a:rPr lang="ru-RU" sz="2800" b="1" dirty="0" err="1" smtClean="0"/>
              <a:t>полуквартильное</a:t>
            </a:r>
            <a:r>
              <a:rPr lang="ru-RU" sz="2800" b="1" dirty="0" smtClean="0"/>
              <a:t> отклонение</a:t>
            </a:r>
          </a:p>
          <a:p>
            <a:pPr marL="342900" lvl="1" indent="-342900">
              <a:spcBef>
                <a:spcPts val="0"/>
              </a:spcBef>
              <a:buClr>
                <a:schemeClr val="tx2"/>
              </a:buClr>
            </a:pPr>
            <a:endParaRPr lang="ru-RU" sz="2800" b="1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7543800" cy="1214422"/>
          </a:xfrm>
        </p:spPr>
        <p:txBody>
          <a:bodyPr/>
          <a:lstStyle/>
          <a:p>
            <a:pPr algn="r">
              <a:lnSpc>
                <a:spcPct val="80000"/>
              </a:lnSpc>
            </a:pPr>
            <a:r>
              <a:rPr lang="ru-RU" dirty="0" smtClean="0"/>
              <a:t>Неравенство Коши </a:t>
            </a:r>
            <a:br>
              <a:rPr lang="ru-RU" dirty="0" smtClean="0"/>
            </a:br>
            <a:r>
              <a:rPr lang="ru-RU" dirty="0" smtClean="0"/>
              <a:t>(неравенство о средних)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 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lum bright="-39000" contrast="65000"/>
          </a:blip>
          <a:srcRect/>
          <a:stretch>
            <a:fillRect/>
          </a:stretch>
        </p:blipFill>
        <p:spPr bwMode="auto">
          <a:xfrm>
            <a:off x="1214414" y="2143092"/>
            <a:ext cx="5581679" cy="952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lum bright="-39000" contrast="65000"/>
          </a:blip>
          <a:srcRect/>
          <a:stretch>
            <a:fillRect/>
          </a:stretch>
        </p:blipFill>
        <p:spPr bwMode="auto">
          <a:xfrm>
            <a:off x="1214414" y="3143224"/>
            <a:ext cx="4524399" cy="1015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lum bright="-39000" contrast="65000"/>
          </a:blip>
          <a:srcRect/>
          <a:stretch>
            <a:fillRect/>
          </a:stretch>
        </p:blipFill>
        <p:spPr bwMode="auto">
          <a:xfrm>
            <a:off x="1214413" y="4499140"/>
            <a:ext cx="5572165" cy="85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lum bright="-39000" contrast="65000"/>
          </a:blip>
          <a:srcRect/>
          <a:stretch>
            <a:fillRect/>
          </a:stretch>
        </p:blipFill>
        <p:spPr bwMode="auto">
          <a:xfrm>
            <a:off x="1214414" y="5857868"/>
            <a:ext cx="558694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1285860"/>
            <a:ext cx="690287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22238"/>
            <a:ext cx="7572404" cy="1092184"/>
          </a:xfrm>
        </p:spPr>
        <p:txBody>
          <a:bodyPr/>
          <a:lstStyle/>
          <a:p>
            <a:pPr algn="r"/>
            <a:r>
              <a:rPr lang="ru-RU" dirty="0" smtClean="0"/>
              <a:t>Основные моменты случайных величин</a:t>
            </a:r>
            <a:endParaRPr lang="ru-RU" dirty="0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lum bright="-55000" contrast="82000"/>
          </a:blip>
          <a:srcRect/>
          <a:stretch>
            <a:fillRect/>
          </a:stretch>
        </p:blipFill>
        <p:spPr bwMode="auto">
          <a:xfrm>
            <a:off x="500034" y="1266825"/>
            <a:ext cx="8248650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2238"/>
            <a:ext cx="8001000" cy="877870"/>
          </a:xfrm>
        </p:spPr>
        <p:txBody>
          <a:bodyPr/>
          <a:lstStyle/>
          <a:p>
            <a:pPr algn="r">
              <a:lnSpc>
                <a:spcPts val="3680"/>
              </a:lnSpc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Моменты случайных величин</a:t>
            </a:r>
            <a:endParaRPr lang="ru-RU" dirty="0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9144000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0" y="3143248"/>
            <a:ext cx="8618488" cy="3061965"/>
          </a:xfrm>
          <a:noFill/>
          <a:ln>
            <a:noFill/>
          </a:ln>
        </p:spPr>
        <p:txBody>
          <a:bodyPr/>
          <a:lstStyle/>
          <a:p>
            <a:r>
              <a:rPr lang="ru-RU" sz="2800" b="1" i="1" spc="-150" dirty="0" smtClean="0"/>
              <a:t>Выборочное среднее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sz="2800" b="1" i="1" spc="-150" dirty="0" smtClean="0"/>
              <a:t>Выборочная дисперсия</a:t>
            </a:r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2">
            <a:lum bright="-36000" contrast="51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4810" y="3143248"/>
            <a:ext cx="2263227" cy="53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12" y="122238"/>
            <a:ext cx="7932688" cy="1295400"/>
          </a:xfrm>
        </p:spPr>
        <p:txBody>
          <a:bodyPr/>
          <a:lstStyle/>
          <a:p>
            <a:pPr algn="r"/>
            <a:r>
              <a:rPr lang="ru-RU" dirty="0" smtClean="0"/>
              <a:t>Числовые характеристики </a:t>
            </a:r>
            <a:r>
              <a:rPr lang="ru-RU" spc="-150" dirty="0" smtClean="0"/>
              <a:t>статистического распределения</a:t>
            </a:r>
            <a:endParaRPr lang="ru-RU" spc="-150" dirty="0"/>
          </a:p>
        </p:txBody>
      </p:sp>
      <p:pic>
        <p:nvPicPr>
          <p:cNvPr id="11278" name="Picture 14"/>
          <p:cNvPicPr>
            <a:picLocks noChangeAspect="1" noChangeArrowheads="1"/>
          </p:cNvPicPr>
          <p:nvPr/>
        </p:nvPicPr>
        <p:blipFill>
          <a:blip r:embed="rId3">
            <a:lum bright="-36000" contrast="51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05" y="5322416"/>
            <a:ext cx="9090596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9" name="Picture 15"/>
          <p:cNvPicPr>
            <a:picLocks noChangeAspect="1" noChangeArrowheads="1"/>
          </p:cNvPicPr>
          <p:nvPr/>
        </p:nvPicPr>
        <p:blipFill>
          <a:blip r:embed="rId4">
            <a:lum bright="-36000" contrast="51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83532" y="3641339"/>
            <a:ext cx="421005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lum bright="-36000" contrast="51000"/>
          </a:blip>
          <a:srcRect/>
          <a:stretch>
            <a:fillRect/>
          </a:stretch>
        </p:blipFill>
        <p:spPr bwMode="auto">
          <a:xfrm>
            <a:off x="0" y="1571612"/>
            <a:ext cx="9144000" cy="15001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31776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19263"/>
            <a:ext cx="8964488" cy="4411662"/>
          </a:xfrm>
        </p:spPr>
        <p:txBody>
          <a:bodyPr/>
          <a:lstStyle/>
          <a:p>
            <a:r>
              <a:rPr lang="ru-RU" b="1" i="1" dirty="0" smtClean="0"/>
              <a:t>Выборочное среднее </a:t>
            </a:r>
            <a:r>
              <a:rPr lang="ru-RU" b="1" i="1" dirty="0" err="1" smtClean="0"/>
              <a:t>квадратическое</a:t>
            </a:r>
            <a:r>
              <a:rPr lang="ru-RU" b="1" i="1" dirty="0" smtClean="0"/>
              <a:t> отклонение</a:t>
            </a:r>
          </a:p>
          <a:p>
            <a:pPr marL="0" indent="0">
              <a:buNone/>
            </a:pPr>
            <a:endParaRPr lang="ru-RU" b="1" dirty="0"/>
          </a:p>
          <a:p>
            <a:r>
              <a:rPr lang="ru-RU" b="1" i="1" dirty="0" smtClean="0"/>
              <a:t>Исправленная выборочная дисперсия</a:t>
            </a:r>
          </a:p>
          <a:p>
            <a:endParaRPr lang="ru-RU" b="1" dirty="0"/>
          </a:p>
          <a:p>
            <a:endParaRPr lang="ru-RU" b="1" dirty="0" smtClean="0"/>
          </a:p>
          <a:p>
            <a:r>
              <a:rPr lang="ru-RU" b="1" i="1" dirty="0" smtClean="0"/>
              <a:t>Исправленное выборочное среднее </a:t>
            </a:r>
            <a:r>
              <a:rPr lang="ru-RU" b="1" i="1" dirty="0" err="1"/>
              <a:t>квадратическое</a:t>
            </a:r>
            <a:r>
              <a:rPr lang="ru-RU" b="1" i="1" dirty="0"/>
              <a:t> отклонение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lum bright="-36000" contrast="51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662" y="3786190"/>
            <a:ext cx="7328545" cy="1292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2238"/>
            <a:ext cx="8001000" cy="1295400"/>
          </a:xfrm>
        </p:spPr>
        <p:txBody>
          <a:bodyPr/>
          <a:lstStyle/>
          <a:p>
            <a:pPr algn="r"/>
            <a:r>
              <a:rPr lang="ru-RU" dirty="0"/>
              <a:t>Числовые характеристики </a:t>
            </a:r>
            <a:r>
              <a:rPr lang="ru-RU" spc="-150" dirty="0"/>
              <a:t>статистического распределения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lum bright="-36000" contrast="51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8926" y="2357430"/>
            <a:ext cx="2199387" cy="946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>
            <a:lum bright="-36000" contrast="51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488" y="5857892"/>
            <a:ext cx="2077358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9142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22238"/>
            <a:ext cx="7893496" cy="1295400"/>
          </a:xfrm>
        </p:spPr>
        <p:txBody>
          <a:bodyPr/>
          <a:lstStyle/>
          <a:p>
            <a:pPr algn="r"/>
            <a:r>
              <a:rPr lang="ru-RU" dirty="0"/>
              <a:t>Числовые характеристики </a:t>
            </a:r>
            <a:r>
              <a:rPr lang="ru-RU" spc="-150" dirty="0"/>
              <a:t>статистического распределения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28802"/>
            <a:ext cx="9144000" cy="441166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b="1" i="1" spc="-150" dirty="0" smtClean="0"/>
              <a:t>Квантиль </a:t>
            </a:r>
            <a:r>
              <a:rPr lang="ru-RU" b="1" i="1" spc="-150" dirty="0" smtClean="0">
                <a:latin typeface="Times New Roman" pitchFamily="18" charset="0"/>
                <a:cs typeface="Times New Roman" pitchFamily="18" charset="0"/>
                <a:sym typeface="Symbol"/>
              </a:rPr>
              <a:t> </a:t>
            </a:r>
            <a:r>
              <a:rPr lang="ru-RU" b="1" i="1" spc="-150" dirty="0" smtClean="0"/>
              <a:t>порядка </a:t>
            </a:r>
            <a:r>
              <a:rPr lang="ru-RU" b="1" i="1" spc="-150" dirty="0" err="1" smtClean="0"/>
              <a:t>р</a:t>
            </a:r>
            <a:r>
              <a:rPr lang="ru-RU" b="1" i="1" spc="-150" dirty="0" smtClean="0"/>
              <a:t> </a:t>
            </a:r>
            <a:r>
              <a:rPr lang="ru-RU" spc="-150" dirty="0" smtClean="0"/>
              <a:t>– число </a:t>
            </a:r>
            <a:r>
              <a:rPr lang="ru-RU" b="1" i="1" spc="-150" dirty="0" smtClean="0"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ru-RU" spc="-150" dirty="0" smtClean="0"/>
              <a:t>,  при котором значение функции распределения равно задаваемой вероятности  события  </a:t>
            </a:r>
            <a:r>
              <a:rPr lang="en-US" b="1" i="1" spc="-150" dirty="0" smtClean="0">
                <a:latin typeface="Times New Roman" pitchFamily="18" charset="0"/>
                <a:cs typeface="Times New Roman" pitchFamily="18" charset="0"/>
              </a:rPr>
              <a:t>(X</a:t>
            </a:r>
            <a:r>
              <a:rPr lang="en-US" sz="2400" b="1" i="1" spc="-15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i="1" spc="-1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spc="-150" dirty="0" smtClean="0"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ru-RU" b="1" i="1" spc="-150" dirty="0" smtClean="0"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US" b="1" i="1" spc="-15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pc="-150" dirty="0" smtClean="0"/>
              <a:t>(случайная величина не превышает квантиль с заданной </a:t>
            </a:r>
            <a:r>
              <a:rPr lang="ru-RU" spc="-150" dirty="0" err="1" smtClean="0"/>
              <a:t>частостью</a:t>
            </a:r>
            <a:r>
              <a:rPr lang="ru-RU" spc="-150" dirty="0" smtClean="0"/>
              <a:t> </a:t>
            </a:r>
            <a:r>
              <a:rPr lang="ru-RU" b="1" i="1" spc="-150" dirty="0" err="1" smtClean="0"/>
              <a:t>р</a:t>
            </a:r>
            <a:r>
              <a:rPr lang="ru-RU" b="1" i="1" spc="-150" dirty="0" smtClean="0"/>
              <a:t>*</a:t>
            </a:r>
            <a:r>
              <a:rPr lang="ru-RU" spc="-150" dirty="0" smtClean="0"/>
              <a:t>)</a:t>
            </a:r>
            <a:r>
              <a:rPr lang="ru-RU" b="1" i="1" spc="-150" dirty="0" smtClean="0"/>
              <a:t>: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 :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(X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/>
              </a:rPr>
              <a:t>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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= 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b="1" i="1" dirty="0" smtClean="0"/>
              <a:t>Квартиль</a:t>
            </a:r>
            <a:r>
              <a:rPr lang="ru-RU" b="1" dirty="0" smtClean="0"/>
              <a:t> </a:t>
            </a:r>
            <a:r>
              <a:rPr lang="ru-RU" dirty="0" smtClean="0"/>
              <a:t>– квантиль уровня </a:t>
            </a:r>
            <a:r>
              <a:rPr lang="en-US" b="1" i="1" dirty="0" smtClean="0">
                <a:sym typeface="Symbol"/>
              </a:rPr>
              <a:t>p</a:t>
            </a:r>
            <a:r>
              <a:rPr lang="ru-RU" b="1" i="1" dirty="0" smtClean="0">
                <a:sym typeface="Symbol"/>
              </a:rPr>
              <a:t>=1</a:t>
            </a:r>
            <a:r>
              <a:rPr lang="en-US" b="1" dirty="0" smtClean="0">
                <a:sym typeface="Symbol"/>
              </a:rPr>
              <a:t>/</a:t>
            </a:r>
            <a:r>
              <a:rPr lang="ru-RU" b="1" dirty="0" smtClean="0">
                <a:sym typeface="Symbol"/>
              </a:rPr>
              <a:t>4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b="1" i="1" dirty="0" smtClean="0"/>
              <a:t>Дециль</a:t>
            </a:r>
            <a:r>
              <a:rPr lang="ru-RU" b="1" dirty="0" smtClean="0"/>
              <a:t> </a:t>
            </a:r>
            <a:r>
              <a:rPr lang="ru-RU" dirty="0" smtClean="0"/>
              <a:t>– квантиль уровня </a:t>
            </a:r>
            <a:r>
              <a:rPr lang="en-US" b="1" i="1" dirty="0" smtClean="0">
                <a:sym typeface="Symbol"/>
              </a:rPr>
              <a:t>p</a:t>
            </a:r>
            <a:r>
              <a:rPr lang="ru-RU" b="1" i="1" dirty="0" smtClean="0">
                <a:sym typeface="Symbol"/>
              </a:rPr>
              <a:t>=1</a:t>
            </a:r>
            <a:r>
              <a:rPr lang="en-US" b="1" dirty="0" smtClean="0">
                <a:sym typeface="Symbol"/>
              </a:rPr>
              <a:t>/</a:t>
            </a:r>
            <a:r>
              <a:rPr lang="ru-RU" b="1" dirty="0" smtClean="0">
                <a:sym typeface="Symbol"/>
              </a:rPr>
              <a:t>10</a:t>
            </a:r>
            <a:endParaRPr lang="ru-RU" b="1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b="1" i="1" dirty="0" err="1" smtClean="0"/>
              <a:t>Процентиль</a:t>
            </a:r>
            <a:r>
              <a:rPr lang="ru-RU" b="1" dirty="0" smtClean="0"/>
              <a:t> </a:t>
            </a:r>
            <a:r>
              <a:rPr lang="ru-RU" dirty="0" smtClean="0"/>
              <a:t>– квантиль уровня </a:t>
            </a:r>
            <a:r>
              <a:rPr lang="en-US" b="1" i="1" dirty="0" smtClean="0">
                <a:sym typeface="Symbol"/>
              </a:rPr>
              <a:t>p</a:t>
            </a:r>
            <a:r>
              <a:rPr lang="ru-RU" b="1" i="1" dirty="0" smtClean="0">
                <a:sym typeface="Symbol"/>
              </a:rPr>
              <a:t>=1</a:t>
            </a:r>
            <a:r>
              <a:rPr lang="en-US" b="1" dirty="0" smtClean="0">
                <a:sym typeface="Symbol"/>
              </a:rPr>
              <a:t>/100</a:t>
            </a:r>
            <a:endParaRPr lang="ru-RU" b="1" dirty="0" smtClean="0">
              <a:sym typeface="Symbol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5786446" y="4071942"/>
          <a:ext cx="952500" cy="568325"/>
        </p:xfrm>
        <a:graphic>
          <a:graphicData uri="http://schemas.openxmlformats.org/presentationml/2006/ole">
            <p:oleObj spid="_x0000_s1026" name="Формула" r:id="rId3" imgW="393480" imgH="2156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26021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22238"/>
            <a:ext cx="7822082" cy="1295400"/>
          </a:xfrm>
        </p:spPr>
        <p:txBody>
          <a:bodyPr/>
          <a:lstStyle/>
          <a:p>
            <a:pPr algn="r"/>
            <a:r>
              <a:rPr lang="ru-RU" dirty="0" smtClean="0"/>
              <a:t>Описательные числовые характеристики выборки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ru-RU" b="1" i="1" dirty="0" smtClean="0"/>
              <a:t>Размах вариации</a:t>
            </a:r>
          </a:p>
          <a:p>
            <a:endParaRPr lang="ru-RU" b="1" dirty="0"/>
          </a:p>
          <a:p>
            <a:endParaRPr lang="ru-RU" b="1" dirty="0" smtClean="0"/>
          </a:p>
          <a:p>
            <a:r>
              <a:rPr lang="ru-RU" b="1" i="1" dirty="0" smtClean="0"/>
              <a:t>Мода</a:t>
            </a:r>
          </a:p>
          <a:p>
            <a:endParaRPr lang="ru-RU" b="1" dirty="0"/>
          </a:p>
          <a:p>
            <a:r>
              <a:rPr lang="ru-RU" b="1" i="1" dirty="0" smtClean="0"/>
              <a:t>Медиана</a:t>
            </a:r>
            <a:r>
              <a:rPr lang="ru-RU" b="1" dirty="0" smtClean="0"/>
              <a:t> </a:t>
            </a:r>
            <a:r>
              <a:rPr lang="en-US" b="1" dirty="0" smtClean="0"/>
              <a:t>        </a:t>
            </a:r>
            <a:r>
              <a:rPr lang="ru-RU" dirty="0" smtClean="0"/>
              <a:t>– квантиль уровня </a:t>
            </a:r>
            <a:r>
              <a:rPr lang="ru-RU" i="1" spc="-150" dirty="0" smtClean="0"/>
              <a:t>р=1/2</a:t>
            </a:r>
            <a:endParaRPr lang="ru-RU" b="1" dirty="0" smtClean="0"/>
          </a:p>
          <a:p>
            <a:endParaRPr lang="ru-RU" b="1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lum bright="-36000" contrast="51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04864"/>
            <a:ext cx="6734175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366914"/>
            <a:ext cx="6191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lum bright="-36000" contrast="51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501" y="5229200"/>
            <a:ext cx="8533478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8837" y="4467572"/>
            <a:ext cx="7524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6501" y="3947938"/>
            <a:ext cx="84159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/>
              <a:t>(например: 6, 2, 6, 6, 8, 9, 9, 9, 10; </a:t>
            </a:r>
            <a:r>
              <a:rPr lang="ru-RU" sz="2800" i="1" dirty="0" smtClean="0"/>
              <a:t>Мо </a:t>
            </a:r>
            <a:r>
              <a:rPr lang="ru-RU" sz="2800" i="1" dirty="0"/>
              <a:t>= 6 и 9)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28596" y="6143644"/>
            <a:ext cx="84159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/>
              <a:t>(например: </a:t>
            </a:r>
            <a:r>
              <a:rPr lang="ru-RU" sz="2800" i="1" dirty="0" smtClean="0"/>
              <a:t>5, 5, 7, 8, 9, 11, 14, 15; </a:t>
            </a:r>
            <a:r>
              <a:rPr lang="ru-RU" sz="2800" i="1" dirty="0" err="1" smtClean="0"/>
              <a:t>Ме</a:t>
            </a:r>
            <a:r>
              <a:rPr lang="ru-RU" sz="2800" i="1" dirty="0" smtClean="0"/>
              <a:t> </a:t>
            </a:r>
            <a:r>
              <a:rPr lang="ru-RU" sz="2800" i="1" dirty="0"/>
              <a:t>= </a:t>
            </a:r>
            <a:r>
              <a:rPr lang="ru-RU" sz="2800" i="1" dirty="0" smtClean="0"/>
              <a:t>8,5)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426021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714488"/>
            <a:ext cx="762952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/>
              <a:t>Числовые характеристики </a:t>
            </a:r>
            <a:r>
              <a:rPr lang="ru-RU" spc="-150" dirty="0" smtClean="0"/>
              <a:t>выборки. Пример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7942" y="2288249"/>
            <a:ext cx="4229705" cy="494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3892" y="2807782"/>
            <a:ext cx="5574018" cy="642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424799"/>
            <a:ext cx="7956376" cy="614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0831" y="4001740"/>
            <a:ext cx="2804623" cy="470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3892" y="4509120"/>
            <a:ext cx="311775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0338" y="4562276"/>
            <a:ext cx="2588601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6055" y="5229200"/>
            <a:ext cx="2064236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802972"/>
            <a:ext cx="1358920" cy="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78533" y="5605008"/>
            <a:ext cx="2825926" cy="788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61190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/>
              <a:t>Числовые характеристики </a:t>
            </a:r>
            <a:r>
              <a:rPr lang="ru-RU" spc="-150" dirty="0" smtClean="0"/>
              <a:t>выборки. Пример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7942" y="2288249"/>
            <a:ext cx="4229705" cy="494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3892" y="2807782"/>
            <a:ext cx="5574018" cy="642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424799"/>
            <a:ext cx="7956376" cy="614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0831" y="4001740"/>
            <a:ext cx="2804623" cy="470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3892" y="4509120"/>
            <a:ext cx="311775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0338" y="4562276"/>
            <a:ext cx="2588601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6055" y="5229200"/>
            <a:ext cx="2064236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802972"/>
            <a:ext cx="1358920" cy="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78533" y="5605008"/>
            <a:ext cx="2825926" cy="788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Объект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57200" y="1719263"/>
            <a:ext cx="8229600" cy="4411662"/>
          </a:xfrm>
          <a:blipFill rotWithShape="1">
            <a:blip r:embed="rId11"/>
            <a:stretch>
              <a:fillRect l="-667" t="-829"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1761190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020746"/>
          </a:xfrm>
        </p:spPr>
        <p:txBody>
          <a:bodyPr/>
          <a:lstStyle/>
          <a:p>
            <a:pPr algn="r"/>
            <a:r>
              <a:rPr lang="ru-RU" dirty="0" smtClean="0"/>
              <a:t>Контрольная работа №1</a:t>
            </a:r>
            <a:endParaRPr lang="ru-RU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>
            <a:lum bright="-23000" contrast="62000"/>
          </a:blip>
          <a:srcRect/>
          <a:stretch>
            <a:fillRect/>
          </a:stretch>
        </p:blipFill>
        <p:spPr bwMode="auto">
          <a:xfrm>
            <a:off x="285720" y="1349693"/>
            <a:ext cx="8643966" cy="5508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03094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lum bright="-23000" contrast="62000"/>
          </a:blip>
          <a:srcRect/>
          <a:stretch>
            <a:fillRect/>
          </a:stretch>
        </p:blipFill>
        <p:spPr bwMode="auto">
          <a:xfrm>
            <a:off x="285719" y="1500174"/>
            <a:ext cx="8143933" cy="16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020746"/>
          </a:xfrm>
        </p:spPr>
        <p:txBody>
          <a:bodyPr/>
          <a:lstStyle/>
          <a:p>
            <a:pPr algn="r"/>
            <a:r>
              <a:rPr lang="ru-RU" dirty="0" smtClean="0"/>
              <a:t>Контрольная работа №1</a:t>
            </a:r>
            <a:endParaRPr lang="ru-RU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lum bright="-45000" contrast="61000"/>
          </a:blip>
          <a:srcRect/>
          <a:stretch>
            <a:fillRect/>
          </a:stretch>
        </p:blipFill>
        <p:spPr bwMode="auto">
          <a:xfrm>
            <a:off x="315836" y="3143248"/>
            <a:ext cx="8828164" cy="371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03094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Контрольная работа №1.2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60000">
            <a:off x="107504" y="1412776"/>
            <a:ext cx="8916943" cy="2037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60000">
            <a:off x="179511" y="3395277"/>
            <a:ext cx="8844935" cy="329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3094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Контрольная работа №1.2</a:t>
            </a: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60000">
            <a:off x="139787" y="1644374"/>
            <a:ext cx="8904221" cy="499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4672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ть">
  <a:themeElements>
    <a:clrScheme name="Сеть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Сеть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еть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еть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7929</TotalTime>
  <Words>837</Words>
  <Application>Microsoft Office PowerPoint</Application>
  <PresentationFormat>Экран (4:3)</PresentationFormat>
  <Paragraphs>148</Paragraphs>
  <Slides>36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8" baseType="lpstr">
      <vt:lpstr>Сеть</vt:lpstr>
      <vt:lpstr>Формула</vt:lpstr>
      <vt:lpstr> Тема 1. Выборочный метод </vt:lpstr>
      <vt:lpstr>Слайд 2</vt:lpstr>
      <vt:lpstr>Слайд 3</vt:lpstr>
      <vt:lpstr>Свойства элементов  выборочной совокупности</vt:lpstr>
      <vt:lpstr>Слайд 5</vt:lpstr>
      <vt:lpstr>Способы отбора  из генеральной совокупности</vt:lpstr>
      <vt:lpstr>Нерепрезентативность выборки. Факторы</vt:lpstr>
      <vt:lpstr>Слайд 8</vt:lpstr>
      <vt:lpstr>Слайд 9</vt:lpstr>
      <vt:lpstr>Слайд 10</vt:lpstr>
      <vt:lpstr>22 Типы распределения частот наблюдаемого признака (с.в.)</vt:lpstr>
      <vt:lpstr>Остроконечное и асимметричное  нормальное распределение</vt:lpstr>
      <vt:lpstr>Слайд 13</vt:lpstr>
      <vt:lpstr>Интервальный статистический ряд</vt:lpstr>
      <vt:lpstr>Интервальный статистический ряд. Пример </vt:lpstr>
      <vt:lpstr>Статистическая (эмпирическая)  функция распределения</vt:lpstr>
      <vt:lpstr>Теорема Гливенко-Кантелли  (основная теорема математической статистики)</vt:lpstr>
      <vt:lpstr>Статистическая функция распределения. Свойства</vt:lpstr>
      <vt:lpstr>Статистическая функция распределения. Пример </vt:lpstr>
      <vt:lpstr>Статистическое распределение. Полигон</vt:lpstr>
      <vt:lpstr>Статистическое распределение. Гистограмма</vt:lpstr>
      <vt:lpstr>Гистограмма.  Пример</vt:lpstr>
      <vt:lpstr>Числовые характеристики выборочной совокупности</vt:lpstr>
      <vt:lpstr>Неравенство Коши  (неравенство о средних) </vt:lpstr>
      <vt:lpstr>Основные моменты случайных величин</vt:lpstr>
      <vt:lpstr> Моменты случайных величин</vt:lpstr>
      <vt:lpstr>Числовые характеристики статистического распределения</vt:lpstr>
      <vt:lpstr>Числовые характеристики статистического распределения</vt:lpstr>
      <vt:lpstr>Числовые характеристики статистического распределения</vt:lpstr>
      <vt:lpstr>Описательные числовые характеристики выборки</vt:lpstr>
      <vt:lpstr>Числовые характеристики выборки. Пример</vt:lpstr>
      <vt:lpstr>Числовые характеристики выборки. Пример</vt:lpstr>
      <vt:lpstr>Контрольная работа №1</vt:lpstr>
      <vt:lpstr>Контрольная работа №1</vt:lpstr>
      <vt:lpstr>Контрольная работа №1.2</vt:lpstr>
      <vt:lpstr>Контрольная работа №1.2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Статистические методы  в морских информационных системах</dc:title>
  <dc:creator>ЗВН</dc:creator>
  <cp:lastModifiedBy>ЗВН</cp:lastModifiedBy>
  <cp:revision>138</cp:revision>
  <dcterms:created xsi:type="dcterms:W3CDTF">2016-02-08T19:58:02Z</dcterms:created>
  <dcterms:modified xsi:type="dcterms:W3CDTF">2018-06-19T06:20:13Z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11</vt:i4>
  </property>
</Properties>
</file>