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sldIdLst>
    <p:sldId id="256" r:id="rId2"/>
    <p:sldId id="257" r:id="rId3"/>
    <p:sldId id="258" r:id="rId4"/>
    <p:sldId id="286" r:id="rId5"/>
    <p:sldId id="300" r:id="rId6"/>
    <p:sldId id="282" r:id="rId7"/>
    <p:sldId id="295" r:id="rId8"/>
    <p:sldId id="301" r:id="rId9"/>
    <p:sldId id="290" r:id="rId10"/>
    <p:sldId id="291" r:id="rId11"/>
    <p:sldId id="259" r:id="rId12"/>
    <p:sldId id="283" r:id="rId13"/>
    <p:sldId id="260" r:id="rId1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 autoAdjust="0"/>
    <p:restoredTop sz="94607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 smtClean="0"/>
              <a:t>Образец подзаголовка</a:t>
            </a:r>
            <a:endParaRPr lang="ru-RU" altLang="en-US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805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604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696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147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327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1178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828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59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364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164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4009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1917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noProof="0" smtClean="0"/>
              <a:t>Вставка картинки</a:t>
            </a:r>
            <a:endParaRPr lang="ru-RU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04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fld id="{7B5ABE90-E562-4500-9E36-C85310420E73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1064E174-A240-4FB7-B8C9-6EB79B01327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0" y="1357298"/>
            <a:ext cx="7215206" cy="1285884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80000"/>
              </a:lnSpc>
            </a:pPr>
            <a:r>
              <a:rPr lang="ru-RU" sz="4000" b="1" spc="-150" dirty="0" smtClean="0">
                <a:solidFill>
                  <a:srgbClr val="330066"/>
                </a:solidFill>
              </a:rPr>
              <a:t>Введение </a:t>
            </a:r>
          </a:p>
          <a:p>
            <a:pPr algn="r">
              <a:lnSpc>
                <a:spcPct val="80000"/>
              </a:lnSpc>
            </a:pPr>
            <a:r>
              <a:rPr lang="ru-RU" sz="4000" b="1" spc="-150" dirty="0" smtClean="0">
                <a:solidFill>
                  <a:srgbClr val="330066"/>
                </a:solidFill>
              </a:rPr>
              <a:t>в статистические </a:t>
            </a:r>
            <a:r>
              <a:rPr lang="ru-RU" sz="4000" b="1" spc="-150" dirty="0" smtClean="0">
                <a:solidFill>
                  <a:srgbClr val="330066"/>
                </a:solidFill>
              </a:rPr>
              <a:t>методы </a:t>
            </a:r>
            <a:endParaRPr sz="4000" b="1"/>
          </a:p>
        </p:txBody>
      </p:sp>
      <p:sp>
        <p:nvSpPr>
          <p:cNvPr id="177" name="TextShape 2"/>
          <p:cNvSpPr txBox="1"/>
          <p:nvPr/>
        </p:nvSpPr>
        <p:spPr>
          <a:xfrm>
            <a:off x="0" y="2928934"/>
            <a:ext cx="7311682" cy="2539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/>
            <a:r>
              <a:rPr lang="ru-RU" sz="3600" b="1" spc="-150" dirty="0" smtClean="0">
                <a:solidFill>
                  <a:srgbClr val="330066"/>
                </a:solidFill>
              </a:rPr>
              <a:t>Завгородний В.Н. Статистические методы </a:t>
            </a:r>
            <a:br>
              <a:rPr lang="ru-RU" sz="3600" b="1" spc="-150" dirty="0" smtClean="0">
                <a:solidFill>
                  <a:srgbClr val="330066"/>
                </a:solidFill>
              </a:rPr>
            </a:br>
            <a:r>
              <a:rPr lang="ru-RU" sz="3600" b="1" spc="-150" dirty="0" smtClean="0">
                <a:solidFill>
                  <a:srgbClr val="330066"/>
                </a:solidFill>
              </a:rPr>
              <a:t>для научных </a:t>
            </a:r>
            <a:r>
              <a:rPr lang="ru-RU" sz="3600" b="1" spc="-150" dirty="0" smtClean="0">
                <a:solidFill>
                  <a:srgbClr val="330066"/>
                </a:solidFill>
              </a:rPr>
              <a:t>выводов</a:t>
            </a:r>
            <a:r>
              <a:rPr lang="en-US" sz="3600" b="1" spc="-150" dirty="0" smtClean="0">
                <a:solidFill>
                  <a:srgbClr val="330066"/>
                </a:solidFill>
              </a:rPr>
              <a:t> </a:t>
            </a:r>
            <a:r>
              <a:rPr lang="ru-RU" sz="3600" dirty="0" smtClean="0">
                <a:solidFill>
                  <a:srgbClr val="330066"/>
                </a:solidFill>
              </a:rPr>
              <a:t>[</a:t>
            </a:r>
            <a:r>
              <a:rPr lang="ru-RU" sz="3600" dirty="0" smtClean="0">
                <a:solidFill>
                  <a:srgbClr val="330066"/>
                </a:solidFill>
              </a:rPr>
              <a:t>Электронный ресурс]: презентации к </a:t>
            </a:r>
            <a:r>
              <a:rPr lang="ru-RU" sz="3600" dirty="0" smtClean="0">
                <a:solidFill>
                  <a:srgbClr val="330066"/>
                </a:solidFill>
              </a:rPr>
              <a:t>лекциям.– </a:t>
            </a:r>
            <a:r>
              <a:rPr lang="ru-RU" sz="3600" dirty="0" smtClean="0">
                <a:solidFill>
                  <a:srgbClr val="330066"/>
                </a:solidFill>
              </a:rPr>
              <a:t>СПб, 2018</a:t>
            </a:r>
            <a:r>
              <a:rPr lang="ru-RU" sz="3600" dirty="0" smtClean="0">
                <a:solidFill>
                  <a:srgbClr val="330066"/>
                </a:solidFill>
              </a:rPr>
              <a:t>.</a:t>
            </a:r>
            <a:endParaRPr lang="ru-RU" sz="3600" dirty="0" smtClean="0"/>
          </a:p>
          <a:p>
            <a:pPr algn="r"/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457200" y="122400"/>
            <a:ext cx="754344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>
                <a:solidFill>
                  <a:srgbClr val="330066"/>
                </a:solidFill>
                <a:latin typeface="Arial"/>
              </a:rPr>
              <a:t>Рекомендованная литература. Основная</a:t>
            </a:r>
            <a:endParaRPr/>
          </a:p>
        </p:txBody>
      </p:sp>
      <p:sp>
        <p:nvSpPr>
          <p:cNvPr id="179" name="TextShape 2"/>
          <p:cNvSpPr txBox="1"/>
          <p:nvPr/>
        </p:nvSpPr>
        <p:spPr>
          <a:xfrm>
            <a:off x="287280" y="1571612"/>
            <a:ext cx="8856720" cy="4411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>
              <a:lnSpc>
                <a:spcPct val="100000"/>
              </a:lnSpc>
            </a:pPr>
            <a:r>
              <a:rPr lang="ru-RU" sz="3000" b="1" strike="noStrike" dirty="0">
                <a:solidFill>
                  <a:srgbClr val="330066"/>
                </a:solidFill>
                <a:latin typeface="Arial"/>
              </a:rPr>
              <a:t>1. </a:t>
            </a:r>
            <a:r>
              <a:rPr lang="ru-RU" sz="3000" b="1" i="1" dirty="0" err="1" smtClean="0">
                <a:solidFill>
                  <a:srgbClr val="330066"/>
                </a:solidFill>
              </a:rPr>
              <a:t>Гмурман</a:t>
            </a:r>
            <a:r>
              <a:rPr lang="ru-RU" sz="3000" b="1" i="1" dirty="0" smtClean="0">
                <a:solidFill>
                  <a:srgbClr val="330066"/>
                </a:solidFill>
              </a:rPr>
              <a:t>, В.Е.</a:t>
            </a:r>
            <a:r>
              <a:rPr lang="ru-RU" sz="3000" b="1" dirty="0" smtClean="0">
                <a:solidFill>
                  <a:srgbClr val="330066"/>
                </a:solidFill>
              </a:rPr>
              <a:t> Теория вероятностей и математическая статистика. – М.: Высшая школа, 2001. – 479с. </a:t>
            </a:r>
            <a:endParaRPr/>
          </a:p>
          <a:p>
            <a:pPr marL="457200" indent="-457200">
              <a:lnSpc>
                <a:spcPct val="100000"/>
              </a:lnSpc>
            </a:pPr>
            <a:r>
              <a:rPr lang="ru-RU" sz="3000" b="1" strike="noStrike" dirty="0">
                <a:solidFill>
                  <a:srgbClr val="330066"/>
                </a:solidFill>
                <a:latin typeface="Arial"/>
              </a:rPr>
              <a:t>2. </a:t>
            </a:r>
            <a:r>
              <a:rPr lang="ru-RU" sz="3000" b="1" i="1" dirty="0" err="1" smtClean="0">
                <a:solidFill>
                  <a:srgbClr val="330066"/>
                </a:solidFill>
              </a:rPr>
              <a:t>Гмурман</a:t>
            </a:r>
            <a:r>
              <a:rPr lang="ru-RU" sz="3000" b="1" i="1" dirty="0" smtClean="0">
                <a:solidFill>
                  <a:srgbClr val="330066"/>
                </a:solidFill>
              </a:rPr>
              <a:t>, В.Е.</a:t>
            </a:r>
            <a:r>
              <a:rPr lang="ru-RU" sz="3000" b="1" dirty="0" smtClean="0">
                <a:solidFill>
                  <a:srgbClr val="330066"/>
                </a:solidFill>
              </a:rPr>
              <a:t> Руководство к решению задач по теории вероятностей и математической статистике. – М.: Высшая школа, 2001. – 400с.</a:t>
            </a:r>
          </a:p>
          <a:p>
            <a:pPr marL="457200" indent="-457200"/>
            <a:r>
              <a:rPr lang="ru-RU" sz="3000" b="1" strike="noStrike" dirty="0" smtClean="0">
                <a:solidFill>
                  <a:srgbClr val="330066"/>
                </a:solidFill>
                <a:latin typeface="Arial"/>
              </a:rPr>
              <a:t>3</a:t>
            </a:r>
            <a:r>
              <a:rPr lang="ru-RU" sz="3000" b="1" strike="noStrike" dirty="0">
                <a:solidFill>
                  <a:srgbClr val="330066"/>
                </a:solidFill>
                <a:latin typeface="Arial"/>
              </a:rPr>
              <a:t>. </a:t>
            </a:r>
            <a:r>
              <a:rPr lang="ru-RU" sz="3000" b="1" i="1" smtClean="0">
                <a:solidFill>
                  <a:srgbClr val="330066"/>
                </a:solidFill>
              </a:rPr>
              <a:t>Письменный, </a:t>
            </a:r>
            <a:r>
              <a:rPr lang="ru-RU" sz="3000" b="1" i="1" dirty="0" smtClean="0">
                <a:solidFill>
                  <a:srgbClr val="330066"/>
                </a:solidFill>
              </a:rPr>
              <a:t>Д.Т. </a:t>
            </a:r>
            <a:r>
              <a:rPr lang="ru-RU" sz="3000" b="1" dirty="0" smtClean="0">
                <a:solidFill>
                  <a:srgbClr val="330066"/>
                </a:solidFill>
              </a:rPr>
              <a:t>Конспект лекций по теории вероятностей, математической статистике и случайным процессам. – 3-е изд. – М.: </a:t>
            </a:r>
            <a:r>
              <a:rPr lang="ru-RU" sz="3000" b="1" dirty="0" err="1" smtClean="0">
                <a:solidFill>
                  <a:srgbClr val="330066"/>
                </a:solidFill>
              </a:rPr>
              <a:t>Айрес-пресс</a:t>
            </a:r>
            <a:r>
              <a:rPr lang="ru-RU" sz="3000" b="1" dirty="0" smtClean="0">
                <a:solidFill>
                  <a:srgbClr val="330066"/>
                </a:solidFill>
              </a:rPr>
              <a:t>, 2008. – 288с. </a:t>
            </a:r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3000" b="1" strike="noStrike" dirty="0">
                <a:solidFill>
                  <a:srgbClr val="330066"/>
                </a:solidFill>
                <a:latin typeface="Arial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179640" y="122400"/>
            <a:ext cx="782100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>
                <a:solidFill>
                  <a:srgbClr val="330066"/>
                </a:solidFill>
                <a:latin typeface="Arial"/>
              </a:rPr>
              <a:t>Рекомендованная литература. Дополнительная </a:t>
            </a:r>
            <a:endParaRPr/>
          </a:p>
        </p:txBody>
      </p:sp>
      <p:sp>
        <p:nvSpPr>
          <p:cNvPr id="181" name="TextShape 2"/>
          <p:cNvSpPr txBox="1"/>
          <p:nvPr/>
        </p:nvSpPr>
        <p:spPr>
          <a:xfrm>
            <a:off x="0" y="1643050"/>
            <a:ext cx="9144000" cy="492919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514350" indent="-514350">
              <a:buAutoNum type="arabicPeriod"/>
            </a:pPr>
            <a:r>
              <a:rPr lang="ru-RU" sz="3200" b="1" dirty="0" err="1" smtClean="0">
                <a:solidFill>
                  <a:srgbClr val="330066"/>
                </a:solidFill>
              </a:rPr>
              <a:t>Далингер</a:t>
            </a:r>
            <a:r>
              <a:rPr lang="ru-RU" sz="3200" b="1" dirty="0" smtClean="0">
                <a:solidFill>
                  <a:srgbClr val="330066"/>
                </a:solidFill>
              </a:rPr>
              <a:t>, В. А. Теория вероятностей и математическая статистика с применением </a:t>
            </a:r>
            <a:r>
              <a:rPr lang="ru-RU" sz="3200" b="1" dirty="0" err="1" smtClean="0">
                <a:solidFill>
                  <a:srgbClr val="330066"/>
                </a:solidFill>
              </a:rPr>
              <a:t>mathcad</a:t>
            </a:r>
            <a:r>
              <a:rPr lang="ru-RU" sz="3200" b="1" dirty="0" smtClean="0">
                <a:solidFill>
                  <a:srgbClr val="330066"/>
                </a:solidFill>
              </a:rPr>
              <a:t> </a:t>
            </a:r>
            <a:r>
              <a:rPr lang="ru-RU" altLang="ru-RU" sz="3200" b="1" dirty="0" smtClean="0">
                <a:solidFill>
                  <a:srgbClr val="330066"/>
                </a:solidFill>
              </a:rPr>
              <a:t>[Электронный ресурс] </a:t>
            </a:r>
            <a:r>
              <a:rPr lang="ru-RU" sz="3200" b="1" dirty="0" smtClean="0">
                <a:solidFill>
                  <a:srgbClr val="330066"/>
                </a:solidFill>
              </a:rPr>
              <a:t>. — 2-е изд., </a:t>
            </a:r>
            <a:r>
              <a:rPr lang="ru-RU" sz="3200" b="1" dirty="0" err="1" smtClean="0">
                <a:solidFill>
                  <a:srgbClr val="330066"/>
                </a:solidFill>
              </a:rPr>
              <a:t>испр</a:t>
            </a:r>
            <a:r>
              <a:rPr lang="ru-RU" sz="3200" b="1" dirty="0" smtClean="0">
                <a:solidFill>
                  <a:srgbClr val="330066"/>
                </a:solidFill>
              </a:rPr>
              <a:t>. и доп. — М.: </a:t>
            </a:r>
            <a:r>
              <a:rPr lang="ru-RU" sz="3200" b="1" dirty="0" err="1" smtClean="0">
                <a:solidFill>
                  <a:srgbClr val="330066"/>
                </a:solidFill>
              </a:rPr>
              <a:t>Юрайт</a:t>
            </a:r>
            <a:r>
              <a:rPr lang="ru-RU" sz="3200" b="1" dirty="0" smtClean="0">
                <a:solidFill>
                  <a:srgbClr val="330066"/>
                </a:solidFill>
              </a:rPr>
              <a:t>, 2018. — 145 с. — </a:t>
            </a:r>
            <a:r>
              <a:rPr lang="ru-RU" altLang="ru-RU" sz="3200" b="1" dirty="0" smtClean="0">
                <a:solidFill>
                  <a:srgbClr val="330066"/>
                </a:solidFill>
              </a:rPr>
              <a:t>Режим доступа: </a:t>
            </a:r>
            <a:r>
              <a:rPr lang="en-US" sz="3200" b="1" dirty="0" smtClean="0">
                <a:solidFill>
                  <a:srgbClr val="330066"/>
                </a:solidFill>
              </a:rPr>
              <a:t>https:</a:t>
            </a:r>
            <a:r>
              <a:rPr lang="ru-RU" sz="3200" b="1" dirty="0" smtClean="0">
                <a:solidFill>
                  <a:srgbClr val="330066"/>
                </a:solidFill>
              </a:rPr>
              <a:t> </a:t>
            </a:r>
            <a:r>
              <a:rPr lang="en-US" sz="3200" b="1" dirty="0" smtClean="0">
                <a:solidFill>
                  <a:srgbClr val="330066"/>
                </a:solidFill>
              </a:rPr>
              <a:t>//biblio-online.ru/</a:t>
            </a:r>
            <a:r>
              <a:rPr lang="ru-RU" sz="3200" b="1" dirty="0" smtClean="0">
                <a:solidFill>
                  <a:srgbClr val="330066"/>
                </a:solidFill>
              </a:rPr>
              <a:t> </a:t>
            </a:r>
            <a:r>
              <a:rPr lang="en-US" sz="3200" b="1" dirty="0" smtClean="0">
                <a:solidFill>
                  <a:srgbClr val="330066"/>
                </a:solidFill>
              </a:rPr>
              <a:t>viewer/</a:t>
            </a:r>
            <a:r>
              <a:rPr lang="ru-RU" sz="3200" b="1" dirty="0" smtClean="0">
                <a:solidFill>
                  <a:srgbClr val="330066"/>
                </a:solidFill>
              </a:rPr>
              <a:t> </a:t>
            </a:r>
            <a:r>
              <a:rPr lang="en-US" sz="3200" b="1" dirty="0" smtClean="0">
                <a:solidFill>
                  <a:srgbClr val="330066"/>
                </a:solidFill>
              </a:rPr>
              <a:t>124B304A-64FF-4E92-BBAC-7895593550D9#</a:t>
            </a:r>
            <a:r>
              <a:rPr lang="ru-RU" sz="3200" b="1" dirty="0" smtClean="0">
                <a:solidFill>
                  <a:srgbClr val="330066"/>
                </a:solidFill>
              </a:rPr>
              <a:t> </a:t>
            </a:r>
            <a:r>
              <a:rPr lang="en-US" sz="3200" b="1" dirty="0" smtClean="0">
                <a:solidFill>
                  <a:srgbClr val="330066"/>
                </a:solidFill>
              </a:rPr>
              <a:t>page/1</a:t>
            </a:r>
            <a:endParaRPr lang="ru-RU" sz="3200" b="1" dirty="0" smtClean="0">
              <a:solidFill>
                <a:srgbClr val="330066"/>
              </a:solidFill>
            </a:endParaRPr>
          </a:p>
          <a:p>
            <a:pPr marL="514800" indent="-457200"/>
            <a:r>
              <a:rPr lang="ru-RU" sz="3200" b="1" strike="noStrike" dirty="0" smtClean="0">
                <a:solidFill>
                  <a:srgbClr val="330066"/>
                </a:solidFill>
                <a:latin typeface="Arial"/>
              </a:rPr>
              <a:t>2</a:t>
            </a:r>
            <a:r>
              <a:rPr lang="ru-RU" sz="3200" b="1" i="1" strike="noStrike" dirty="0" smtClean="0">
                <a:solidFill>
                  <a:srgbClr val="330066"/>
                </a:solidFill>
                <a:latin typeface="Arial"/>
              </a:rPr>
              <a:t>.</a:t>
            </a:r>
            <a:r>
              <a:rPr lang="ru-RU" sz="3200" b="1" i="1" dirty="0" smtClean="0">
                <a:solidFill>
                  <a:srgbClr val="330066"/>
                </a:solidFill>
              </a:rPr>
              <a:t> </a:t>
            </a:r>
            <a:r>
              <a:rPr lang="ru-RU" sz="3200" b="1" spc="-150" dirty="0" smtClean="0">
                <a:solidFill>
                  <a:srgbClr val="330066"/>
                </a:solidFill>
              </a:rPr>
              <a:t>Кобзарь, А. И. Прикладная </a:t>
            </a:r>
            <a:r>
              <a:rPr lang="ru-RU" sz="3200" b="1" dirty="0" smtClean="0">
                <a:solidFill>
                  <a:srgbClr val="330066"/>
                </a:solidFill>
              </a:rPr>
              <a:t>математическая статистика. Для инженеров и научных работников. </a:t>
            </a:r>
            <a:r>
              <a:rPr lang="ru-RU" sz="3200" b="1" spc="-150" dirty="0" smtClean="0">
                <a:solidFill>
                  <a:srgbClr val="330066"/>
                </a:solidFill>
              </a:rPr>
              <a:t>- М.: ФИЗМАТЛИТ, 2006. - 816 с. </a:t>
            </a:r>
          </a:p>
          <a:p>
            <a:endParaRPr sz="3200"/>
          </a:p>
          <a:p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Статистика  </a:t>
            </a:r>
            <a:br>
              <a:rPr lang="ru-RU" dirty="0" smtClean="0"/>
            </a:br>
            <a:r>
              <a:rPr lang="ru-RU" dirty="0" smtClean="0"/>
              <a:t>(от лат. </a:t>
            </a:r>
            <a:r>
              <a:rPr lang="ru-RU" dirty="0" err="1" smtClean="0"/>
              <a:t>stato</a:t>
            </a:r>
            <a:r>
              <a:rPr lang="ru-RU" dirty="0" smtClean="0"/>
              <a:t> - государство)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785926"/>
            <a:ext cx="8929718" cy="4411662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Первоначально относилась к науке управления и означала сбор данных о некоторых параметрах жизнедеятельности государства.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Со временем стала охватывать сбор, обработку и анализ данных о массовых явлениях вообще.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Ныне статистические методы охватывают собою практически все области знаний и жизнедеятельности общества.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92184"/>
          </a:xfrm>
        </p:spPr>
        <p:txBody>
          <a:bodyPr/>
          <a:lstStyle/>
          <a:p>
            <a:pPr algn="r"/>
            <a:r>
              <a:rPr lang="ru-RU" dirty="0" smtClean="0"/>
              <a:t>Статистические науки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800" b="1" dirty="0" smtClean="0"/>
              <a:t>Общая теория статистики — изложение общих правил сбора и обработки массовых данных;</a:t>
            </a:r>
          </a:p>
          <a:p>
            <a:pPr>
              <a:spcBef>
                <a:spcPts val="0"/>
              </a:spcBef>
            </a:pPr>
            <a:r>
              <a:rPr lang="ru-RU" sz="2800" b="1" spc="-150" dirty="0" smtClean="0"/>
              <a:t>Теория вероятностей </a:t>
            </a:r>
            <a:r>
              <a:rPr lang="ru-RU" sz="2800" b="1" spc="-300" dirty="0" smtClean="0"/>
              <a:t>— наука о свойствах генеральной совокупности (универсума бесконечно большого объема); </a:t>
            </a:r>
          </a:p>
          <a:p>
            <a:pPr>
              <a:spcBef>
                <a:spcPts val="0"/>
              </a:spcBef>
            </a:pPr>
            <a:r>
              <a:rPr lang="ru-RU" sz="2800" b="1" spc="-150" dirty="0" smtClean="0"/>
              <a:t>Математическая статистика рассматривает правила </a:t>
            </a:r>
            <a:r>
              <a:rPr lang="ru-RU" sz="2800" b="1" dirty="0" smtClean="0"/>
              <a:t>оценивания параметров и свойств генеральной совокупности по данным выборки;</a:t>
            </a:r>
          </a:p>
          <a:p>
            <a:pPr>
              <a:spcBef>
                <a:spcPts val="0"/>
              </a:spcBef>
            </a:pPr>
            <a:r>
              <a:rPr lang="ru-RU" sz="2800" b="1" spc="-150" dirty="0" smtClean="0"/>
              <a:t>Прикладная статистика включает методы </a:t>
            </a:r>
            <a:r>
              <a:rPr lang="ru-RU" sz="2800" b="1" spc="-150" dirty="0" err="1" smtClean="0"/>
              <a:t>математи-ческой</a:t>
            </a:r>
            <a:r>
              <a:rPr lang="ru-RU" sz="2800" b="1" spc="-150" dirty="0" smtClean="0"/>
              <a:t> статистики и математические методы </a:t>
            </a:r>
            <a:r>
              <a:rPr lang="ru-RU" sz="2800" b="1" spc="-150" dirty="0" err="1" smtClean="0"/>
              <a:t>описа-тельной</a:t>
            </a:r>
            <a:r>
              <a:rPr lang="ru-RU" sz="2800" b="1" spc="-150" dirty="0" smtClean="0"/>
              <a:t> статистики в прикладных задачах</a:t>
            </a:r>
          </a:p>
          <a:p>
            <a:pPr lvl="1">
              <a:spcBef>
                <a:spcPts val="0"/>
              </a:spcBef>
            </a:pPr>
            <a:r>
              <a:rPr lang="ru-RU" sz="2400" b="1" dirty="0" smtClean="0"/>
              <a:t>экономическая, социальная статистика, статистика населения и др.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Математическая статистика. </a:t>
            </a:r>
            <a:r>
              <a:rPr lang="ru-RU" sz="4000" dirty="0" smtClean="0"/>
              <a:t>Статистические методы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4487875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Математическая </a:t>
            </a:r>
            <a:r>
              <a:rPr lang="ru-RU" sz="2800" b="1" spc="-150" dirty="0" smtClean="0">
                <a:solidFill>
                  <a:schemeClr val="tx2"/>
                </a:solidFill>
              </a:rPr>
              <a:t>статистика – наука о законах распределения </a:t>
            </a:r>
            <a:r>
              <a:rPr lang="ru-RU" sz="2800" b="1" dirty="0" smtClean="0">
                <a:solidFill>
                  <a:schemeClr val="tx2"/>
                </a:solidFill>
              </a:rPr>
              <a:t>вероятностей исследуемой совокупности (генеральной </a:t>
            </a:r>
            <a:r>
              <a:rPr lang="ru-RU" sz="2800" b="1" spc="-150" dirty="0" smtClean="0">
                <a:solidFill>
                  <a:schemeClr val="tx2"/>
                </a:solidFill>
              </a:rPr>
              <a:t>совокупности) случайных величин </a:t>
            </a:r>
            <a:r>
              <a:rPr lang="ru-RU" sz="2800" b="1" dirty="0" smtClean="0">
                <a:solidFill>
                  <a:schemeClr val="tx2"/>
                </a:solidFill>
              </a:rPr>
              <a:t>на основе изучения части этой совокупности (случайной выборки) н</a:t>
            </a:r>
            <a:r>
              <a:rPr lang="ru-RU" sz="2800" b="1" spc="-150" dirty="0" smtClean="0">
                <a:solidFill>
                  <a:schemeClr val="tx2"/>
                </a:solidFill>
              </a:rPr>
              <a:t>.  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Статистические методы – научные методы описания и изучения массовых явлений, допускающих количественное (числовое) представление. </a:t>
            </a:r>
          </a:p>
          <a:p>
            <a:pPr>
              <a:spcBef>
                <a:spcPts val="0"/>
              </a:spcBef>
            </a:pPr>
            <a:endParaRPr lang="ru-RU" sz="28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457200" y="122400"/>
            <a:ext cx="7329510" cy="12348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Предмет исследования </a:t>
            </a:r>
            <a:r>
              <a:rPr lang="ru-RU" sz="3900" b="1" dirty="0" smtClean="0">
                <a:solidFill>
                  <a:srgbClr val="330066"/>
                </a:solidFill>
                <a:latin typeface="Arial"/>
              </a:rPr>
              <a:t>математической статистики</a:t>
            </a:r>
            <a:endParaRPr lang="ru-RU" sz="3900" b="1" dirty="0">
              <a:solidFill>
                <a:srgbClr val="330066"/>
              </a:solidFill>
              <a:latin typeface="Arial"/>
            </a:endParaRPr>
          </a:p>
        </p:txBody>
      </p:sp>
      <p:sp>
        <p:nvSpPr>
          <p:cNvPr id="187" name="TextShape 2"/>
          <p:cNvSpPr txBox="1"/>
          <p:nvPr/>
        </p:nvSpPr>
        <p:spPr>
          <a:xfrm>
            <a:off x="360" y="1500174"/>
            <a:ext cx="9143640" cy="535782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spc="-150" dirty="0" smtClean="0">
                <a:solidFill>
                  <a:srgbClr val="330066"/>
                </a:solidFill>
              </a:rPr>
              <a:t>Закономерности</a:t>
            </a:r>
            <a:r>
              <a:rPr lang="ru-RU" sz="3200" b="1" spc="-150" dirty="0" smtClean="0">
                <a:solidFill>
                  <a:srgbClr val="330066"/>
                </a:solidFill>
              </a:rPr>
              <a:t>, </a:t>
            </a:r>
            <a:r>
              <a:rPr lang="ru-RU" sz="3200" b="1" spc="-300" dirty="0" smtClean="0">
                <a:solidFill>
                  <a:srgbClr val="330066"/>
                </a:solidFill>
              </a:rPr>
              <a:t>в </a:t>
            </a:r>
            <a:r>
              <a:rPr lang="ru-RU" sz="3200" b="1" spc="-150" dirty="0" smtClean="0">
                <a:solidFill>
                  <a:srgbClr val="330066"/>
                </a:solidFill>
              </a:rPr>
              <a:t>которых</a:t>
            </a:r>
            <a:r>
              <a:rPr lang="ru-RU" sz="3200" b="1" spc="-300" dirty="0" smtClean="0">
                <a:solidFill>
                  <a:srgbClr val="330066"/>
                </a:solidFill>
              </a:rPr>
              <a:t> </a:t>
            </a:r>
            <a:r>
              <a:rPr lang="ru-RU" sz="3200" b="1" spc="-150" dirty="0" smtClean="0">
                <a:solidFill>
                  <a:srgbClr val="330066"/>
                </a:solidFill>
              </a:rPr>
              <a:t>необходимость </a:t>
            </a:r>
            <a:r>
              <a:rPr lang="ru-RU" sz="3200" b="1" dirty="0" smtClean="0">
                <a:solidFill>
                  <a:srgbClr val="330066"/>
                </a:solidFill>
              </a:rPr>
              <a:t>неразрывно связана </a:t>
            </a:r>
            <a:r>
              <a:rPr lang="ru-RU" sz="3200" b="1" spc="-150" dirty="0" smtClean="0">
                <a:solidFill>
                  <a:srgbClr val="330066"/>
                </a:solidFill>
              </a:rPr>
              <a:t>в каждом отдельном </a:t>
            </a:r>
            <a:r>
              <a:rPr lang="ru-RU" sz="3200" b="1" dirty="0" smtClean="0">
                <a:solidFill>
                  <a:srgbClr val="330066"/>
                </a:solidFill>
              </a:rPr>
              <a:t>явлении со случайностью и проявляет себя как устойчивая связь во множестве явлений, называются </a:t>
            </a:r>
            <a:r>
              <a:rPr lang="ru-RU" sz="3200" b="1" i="1" dirty="0" smtClean="0">
                <a:solidFill>
                  <a:srgbClr val="330066"/>
                </a:solidFill>
              </a:rPr>
              <a:t>статистическими.</a:t>
            </a:r>
          </a:p>
          <a:p>
            <a:pPr marL="342900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spc="-150" dirty="0" smtClean="0">
                <a:solidFill>
                  <a:srgbClr val="330066"/>
                </a:solidFill>
              </a:rPr>
              <a:t>Статистические данные</a:t>
            </a:r>
            <a:r>
              <a:rPr lang="ru-RU" sz="3200" b="1" spc="-150" dirty="0" smtClean="0">
                <a:solidFill>
                  <a:srgbClr val="330066"/>
                </a:solidFill>
              </a:rPr>
              <a:t> –</a:t>
            </a:r>
            <a:r>
              <a:rPr lang="ru-RU" sz="3200" spc="-150" dirty="0" smtClean="0"/>
              <a:t> </a:t>
            </a:r>
            <a:r>
              <a:rPr lang="ru-RU" sz="3200" b="1" spc="-150" dirty="0" smtClean="0">
                <a:solidFill>
                  <a:srgbClr val="330066"/>
                </a:solidFill>
              </a:rPr>
              <a:t>это  однородные значения результатов наблюдения </a:t>
            </a:r>
            <a:r>
              <a:rPr lang="ru-RU" sz="3200" b="1" spc="-300" dirty="0" smtClean="0">
                <a:solidFill>
                  <a:srgbClr val="330066"/>
                </a:solidFill>
              </a:rPr>
              <a:t>некоторого</a:t>
            </a:r>
            <a:r>
              <a:rPr lang="ru-RU" sz="3200" b="1" spc="-150" dirty="0" smtClean="0">
                <a:solidFill>
                  <a:srgbClr val="330066"/>
                </a:solidFill>
              </a:rPr>
              <a:t>  свойства (признака) </a:t>
            </a:r>
            <a:r>
              <a:rPr lang="ru-RU" sz="3200" b="1" dirty="0" smtClean="0">
                <a:solidFill>
                  <a:srgbClr val="330066"/>
                </a:solidFill>
              </a:rPr>
              <a:t>объекта исследования </a:t>
            </a:r>
            <a:r>
              <a:rPr lang="ru-RU" sz="3200" b="1" spc="-150" dirty="0" smtClean="0">
                <a:solidFill>
                  <a:srgbClr val="330066"/>
                </a:solidFill>
              </a:rPr>
              <a:t>в одинаковых условиях.</a:t>
            </a:r>
          </a:p>
          <a:p>
            <a:pPr marL="1257300" lvl="2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800" b="1" spc="-150" dirty="0" err="1" smtClean="0">
                <a:solidFill>
                  <a:schemeClr val="tx2"/>
                </a:solidFill>
              </a:rPr>
              <a:t>Количественые</a:t>
            </a:r>
            <a:r>
              <a:rPr lang="ru-RU" sz="2800" b="1" spc="-150" dirty="0" smtClean="0">
                <a:solidFill>
                  <a:schemeClr val="tx2"/>
                </a:solidFill>
              </a:rPr>
              <a:t> статистические данные</a:t>
            </a:r>
            <a:r>
              <a:rPr lang="ru-RU" sz="2800" spc="-150" dirty="0" smtClean="0"/>
              <a:t> </a:t>
            </a:r>
            <a:r>
              <a:rPr lang="ru-RU" sz="2800" b="1" dirty="0" smtClean="0">
                <a:solidFill>
                  <a:srgbClr val="330066"/>
                </a:solidFill>
              </a:rPr>
              <a:t> </a:t>
            </a:r>
          </a:p>
          <a:p>
            <a:pPr marL="1257300" lvl="2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800" b="1" spc="-150" dirty="0" smtClean="0">
                <a:solidFill>
                  <a:schemeClr val="tx2"/>
                </a:solidFill>
              </a:rPr>
              <a:t>Нечисловые статистические данные</a:t>
            </a:r>
          </a:p>
        </p:txBody>
      </p:sp>
      <p:pic>
        <p:nvPicPr>
          <p:cNvPr id="188" name="Рисунок 187"/>
          <p:cNvPicPr/>
          <p:nvPr/>
        </p:nvPicPr>
        <p:blipFill>
          <a:blip r:embed="rId2"/>
          <a:stretch/>
        </p:blipFill>
        <p:spPr>
          <a:xfrm>
            <a:off x="4788000" y="2362320"/>
            <a:ext cx="114480" cy="17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457200" y="122400"/>
            <a:ext cx="7329510" cy="12348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Предмет исследования </a:t>
            </a:r>
            <a:r>
              <a:rPr lang="ru-RU" sz="3900" b="1" dirty="0" smtClean="0">
                <a:solidFill>
                  <a:srgbClr val="330066"/>
                </a:solidFill>
                <a:latin typeface="Arial"/>
              </a:rPr>
              <a:t>математической статистики</a:t>
            </a:r>
            <a:endParaRPr lang="ru-RU" sz="3900" b="1" dirty="0">
              <a:solidFill>
                <a:srgbClr val="330066"/>
              </a:solidFill>
              <a:latin typeface="Arial"/>
            </a:endParaRPr>
          </a:p>
        </p:txBody>
      </p:sp>
      <p:sp>
        <p:nvSpPr>
          <p:cNvPr id="187" name="TextShape 2"/>
          <p:cNvSpPr txBox="1"/>
          <p:nvPr/>
        </p:nvSpPr>
        <p:spPr>
          <a:xfrm>
            <a:off x="360" y="1500174"/>
            <a:ext cx="9143640" cy="535782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800" b="1" dirty="0" smtClean="0">
                <a:solidFill>
                  <a:schemeClr val="tx2"/>
                </a:solidFill>
              </a:rPr>
              <a:t>Признаками  называются  свойства объекта исследования, измеряемые в одной из шкал </a:t>
            </a:r>
            <a:r>
              <a:rPr lang="ru-RU" sz="2800" b="1" spc="-150" dirty="0" smtClean="0">
                <a:solidFill>
                  <a:schemeClr val="tx2"/>
                </a:solidFill>
              </a:rPr>
              <a:t>измерений (в естественных науках и технических </a:t>
            </a:r>
            <a:r>
              <a:rPr lang="ru-RU" sz="2800" b="1" dirty="0" smtClean="0">
                <a:solidFill>
                  <a:schemeClr val="tx2"/>
                </a:solidFill>
              </a:rPr>
              <a:t>приложениях используют количественные шкалы).</a:t>
            </a:r>
          </a:p>
          <a:p>
            <a:pPr marL="800100" lvl="1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800" b="1" dirty="0" smtClean="0">
                <a:solidFill>
                  <a:schemeClr val="tx2"/>
                </a:solidFill>
              </a:rPr>
              <a:t>признаки человека: возраст, образование, занятие, рост, вес, </a:t>
            </a:r>
            <a:r>
              <a:rPr lang="ru-RU" sz="2800" b="1" spc="-150" dirty="0" smtClean="0">
                <a:solidFill>
                  <a:schemeClr val="tx2"/>
                </a:solidFill>
              </a:rPr>
              <a:t>семейное положение и т.д.; </a:t>
            </a:r>
          </a:p>
          <a:p>
            <a:pPr marL="800100" lvl="1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800" b="1" dirty="0" smtClean="0">
                <a:solidFill>
                  <a:schemeClr val="tx2"/>
                </a:solidFill>
              </a:rPr>
              <a:t>признаки предприятия</a:t>
            </a:r>
            <a:r>
              <a:rPr lang="ru-RU" sz="2800" b="1" spc="-150" dirty="0" smtClean="0">
                <a:solidFill>
                  <a:schemeClr val="tx2"/>
                </a:solidFill>
              </a:rPr>
              <a:t>: форма собственности</a:t>
            </a:r>
            <a:r>
              <a:rPr lang="ru-RU" sz="2800" b="1" dirty="0" smtClean="0">
                <a:solidFill>
                  <a:schemeClr val="tx2"/>
                </a:solidFill>
              </a:rPr>
              <a:t>, специализация (отрасль), численность работников, величина уставного фонда, </a:t>
            </a:r>
            <a:r>
              <a:rPr lang="ru-RU" sz="2800" b="1" spc="-150" dirty="0" smtClean="0">
                <a:solidFill>
                  <a:schemeClr val="tx2"/>
                </a:solidFill>
              </a:rPr>
              <a:t>экономическая эффективность и т.д.</a:t>
            </a:r>
          </a:p>
        </p:txBody>
      </p:sp>
      <p:pic>
        <p:nvPicPr>
          <p:cNvPr id="188" name="Рисунок 187"/>
          <p:cNvPicPr/>
          <p:nvPr/>
        </p:nvPicPr>
        <p:blipFill>
          <a:blip r:embed="rId2"/>
          <a:stretch/>
        </p:blipFill>
        <p:spPr>
          <a:xfrm>
            <a:off x="4788000" y="2362320"/>
            <a:ext cx="114480" cy="17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Типы измерительных шкал (по </a:t>
            </a:r>
            <a:r>
              <a:rPr lang="ru-RU" dirty="0" err="1" smtClean="0"/>
              <a:t>Стивенсу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00174"/>
            <a:ext cx="9001156" cy="462597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sz="36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шкала наименований    (номинальная, </a:t>
            </a:r>
            <a:r>
              <a:rPr lang="ru-RU" sz="3600" b="1" i="1" spc="-15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классификационная</a:t>
            </a:r>
            <a:r>
              <a:rPr lang="ru-RU" sz="36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1">
              <a:spcBef>
                <a:spcPts val="600"/>
              </a:spcBef>
            </a:pPr>
            <a:r>
              <a:rPr lang="ru-RU" sz="32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дихотомическая шкала;</a:t>
            </a:r>
          </a:p>
          <a:p>
            <a:pPr>
              <a:spcBef>
                <a:spcPts val="600"/>
              </a:spcBef>
            </a:pPr>
            <a:r>
              <a:rPr lang="ru-RU" sz="36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порядковая шкала            (ординарная или ранговая);</a:t>
            </a:r>
          </a:p>
          <a:p>
            <a:pPr>
              <a:spcBef>
                <a:spcPts val="600"/>
              </a:spcBef>
            </a:pPr>
            <a:r>
              <a:rPr lang="ru-RU" sz="36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интервальная </a:t>
            </a:r>
            <a:r>
              <a:rPr lang="ru-RU" sz="3600" b="1" i="1" spc="-15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шкала                          (</a:t>
            </a:r>
            <a:r>
              <a:rPr lang="ru-RU" sz="3600" b="1" i="1" spc="-15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шкала</a:t>
            </a:r>
            <a:r>
              <a:rPr lang="ru-RU" sz="3600" b="1" i="1" spc="-15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разностей);</a:t>
            </a:r>
          </a:p>
          <a:p>
            <a:pPr>
              <a:spcBef>
                <a:spcPts val="600"/>
              </a:spcBef>
            </a:pPr>
            <a:r>
              <a:rPr lang="ru-RU" sz="36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шкала отношений           (абсолютная шкала).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00948" cy="1092184"/>
          </a:xfrm>
        </p:spPr>
        <p:txBody>
          <a:bodyPr/>
          <a:lstStyle/>
          <a:p>
            <a:pPr algn="r"/>
            <a:r>
              <a:rPr lang="ru-RU" dirty="0" smtClean="0"/>
              <a:t>Типы шкал </a:t>
            </a:r>
            <a:br>
              <a:rPr lang="ru-RU" dirty="0" smtClean="0"/>
            </a:br>
            <a:r>
              <a:rPr lang="ru-RU" dirty="0" smtClean="0"/>
              <a:t>и их свойства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9144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457200" y="122400"/>
            <a:ext cx="754344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>
                <a:solidFill>
                  <a:srgbClr val="330066"/>
                </a:solidFill>
                <a:latin typeface="Arial"/>
              </a:rPr>
              <a:t>Проблематика  математической статистики</a:t>
            </a:r>
            <a:endParaRPr/>
          </a:p>
        </p:txBody>
      </p:sp>
      <p:sp>
        <p:nvSpPr>
          <p:cNvPr id="183" name="TextShape 2"/>
          <p:cNvSpPr txBox="1"/>
          <p:nvPr/>
        </p:nvSpPr>
        <p:spPr>
          <a:xfrm>
            <a:off x="107640" y="1556640"/>
            <a:ext cx="9036000" cy="4411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000" b="1" dirty="0">
                <a:solidFill>
                  <a:schemeClr val="tx2"/>
                </a:solidFill>
              </a:rPr>
              <a:t>Упорядочение данные наблюдений (опыта, </a:t>
            </a:r>
            <a:r>
              <a:rPr lang="ru-RU" sz="3000" b="1" dirty="0" smtClean="0">
                <a:solidFill>
                  <a:schemeClr val="tx2"/>
                </a:solidFill>
              </a:rPr>
              <a:t>эксперимента</a:t>
            </a:r>
            <a:r>
              <a:rPr lang="ru-RU" sz="3000" b="1" dirty="0">
                <a:solidFill>
                  <a:schemeClr val="tx2"/>
                </a:solidFill>
              </a:rPr>
              <a:t>) в удобном для анализа </a:t>
            </a:r>
            <a:r>
              <a:rPr lang="ru-RU" sz="3000" b="1" dirty="0" smtClean="0">
                <a:solidFill>
                  <a:schemeClr val="tx2"/>
                </a:solidFill>
              </a:rPr>
              <a:t>виде</a:t>
            </a: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000" b="1" dirty="0" smtClean="0">
                <a:solidFill>
                  <a:schemeClr val="tx2"/>
                </a:solidFill>
              </a:rPr>
              <a:t>Оценивание </a:t>
            </a:r>
            <a:r>
              <a:rPr lang="ru-RU" sz="3000" b="1" dirty="0">
                <a:solidFill>
                  <a:schemeClr val="tx2"/>
                </a:solidFill>
              </a:rPr>
              <a:t>характеристик наблюдаемой случайной величины (вероятности реализации, функции распределения, математического ожидания, дисперсии, параметров распределения и т.д</a:t>
            </a:r>
            <a:r>
              <a:rPr lang="ru-RU" sz="3000" b="1" dirty="0" smtClean="0">
                <a:solidFill>
                  <a:schemeClr val="tx2"/>
                </a:solidFill>
              </a:rPr>
              <a:t>.)</a:t>
            </a: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000" b="1" dirty="0" smtClean="0">
                <a:solidFill>
                  <a:schemeClr val="tx2"/>
                </a:solidFill>
              </a:rPr>
              <a:t>Проверка </a:t>
            </a:r>
            <a:r>
              <a:rPr lang="ru-RU" sz="3000" b="1" dirty="0">
                <a:solidFill>
                  <a:schemeClr val="tx2"/>
                </a:solidFill>
              </a:rPr>
              <a:t>статистических гипотез (подчинение нормальному закону, нулевое математическое ожидание, заданная вероятность события и т.д</a:t>
            </a:r>
            <a:r>
              <a:rPr lang="ru-RU" sz="3000" b="1" dirty="0" smtClean="0">
                <a:solidFill>
                  <a:schemeClr val="tx2"/>
                </a:solidFill>
              </a:rPr>
              <a:t>.)</a:t>
            </a:r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Содержание статистических методов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4344999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SzPct val="100000"/>
              <a:buFont typeface="+mj-lt"/>
              <a:buAutoNum type="romanUcPeriod"/>
            </a:pPr>
            <a:r>
              <a:rPr lang="ru-RU" sz="2800" b="1" spc="-150" dirty="0" smtClean="0">
                <a:solidFill>
                  <a:schemeClr val="tx2"/>
                </a:solidFill>
              </a:rPr>
              <a:t>методы </a:t>
            </a:r>
            <a:r>
              <a:rPr lang="ru-RU" sz="2800" b="1" spc="-300" dirty="0" smtClean="0">
                <a:solidFill>
                  <a:schemeClr val="tx2"/>
                </a:solidFill>
              </a:rPr>
              <a:t>сбора </a:t>
            </a:r>
            <a:r>
              <a:rPr lang="ru-RU" sz="2800" b="1" spc="-150" dirty="0" smtClean="0">
                <a:solidFill>
                  <a:schemeClr val="tx2"/>
                </a:solidFill>
              </a:rPr>
              <a:t>и группировки статистических </a:t>
            </a:r>
            <a:r>
              <a:rPr lang="ru-RU" sz="2800" b="1" dirty="0" smtClean="0">
                <a:solidFill>
                  <a:schemeClr val="tx2"/>
                </a:solidFill>
              </a:rPr>
              <a:t>сведений, </a:t>
            </a:r>
            <a:r>
              <a:rPr lang="ru-RU" sz="2800" b="1" spc="-150" dirty="0" smtClean="0">
                <a:solidFill>
                  <a:schemeClr val="tx2"/>
                </a:solidFill>
              </a:rPr>
              <a:t>полученных в результате наблюдений </a:t>
            </a:r>
          </a:p>
          <a:p>
            <a:pPr marL="360000" indent="-360000">
              <a:spcBef>
                <a:spcPts val="0"/>
              </a:spcBef>
              <a:buSzPct val="100000"/>
              <a:buFont typeface="+mj-lt"/>
              <a:buAutoNum type="romanUcPeriod"/>
            </a:pPr>
            <a:r>
              <a:rPr lang="ru-RU" sz="2800" b="1" spc="-150" dirty="0" smtClean="0">
                <a:solidFill>
                  <a:schemeClr val="tx2"/>
                </a:solidFill>
              </a:rPr>
              <a:t>методы анализа </a:t>
            </a:r>
            <a:r>
              <a:rPr lang="ru-RU" sz="2800" b="1" spc="-300" dirty="0" smtClean="0">
                <a:solidFill>
                  <a:schemeClr val="tx2"/>
                </a:solidFill>
              </a:rPr>
              <a:t>статистических </a:t>
            </a:r>
            <a:r>
              <a:rPr lang="ru-RU" sz="2800" b="1" spc="-150" dirty="0" smtClean="0">
                <a:solidFill>
                  <a:schemeClr val="tx2"/>
                </a:solidFill>
              </a:rPr>
              <a:t>данных</a:t>
            </a:r>
            <a:r>
              <a:rPr lang="ru-RU" sz="2800" b="1" spc="-300" dirty="0" smtClean="0">
                <a:solidFill>
                  <a:schemeClr val="tx2"/>
                </a:solidFill>
              </a:rPr>
              <a:t>:  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lphaLcParenR"/>
            </a:pPr>
            <a:r>
              <a:rPr lang="ru-RU" sz="2800" b="1" dirty="0" smtClean="0">
                <a:solidFill>
                  <a:schemeClr val="tx2"/>
                </a:solidFill>
              </a:rPr>
              <a:t>оценка неизвестной вероятности события; 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lphaLcParenR"/>
            </a:pPr>
            <a:r>
              <a:rPr lang="ru-RU" sz="2800" b="1" dirty="0" smtClean="0">
                <a:solidFill>
                  <a:schemeClr val="tx2"/>
                </a:solidFill>
              </a:rPr>
              <a:t>оценка неизвестной функции распределения; 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lphaLcParenR"/>
            </a:pPr>
            <a:r>
              <a:rPr lang="ru-RU" sz="2800" b="1" dirty="0" smtClean="0">
                <a:solidFill>
                  <a:schemeClr val="tx2"/>
                </a:solidFill>
              </a:rPr>
              <a:t>оценка </a:t>
            </a:r>
            <a:r>
              <a:rPr lang="ru-RU" sz="2800" b="1" spc="-150" dirty="0" smtClean="0">
                <a:solidFill>
                  <a:schemeClr val="tx2"/>
                </a:solidFill>
              </a:rPr>
              <a:t>параметров</a:t>
            </a:r>
            <a:r>
              <a:rPr lang="ru-RU" sz="2800" b="1" dirty="0" smtClean="0">
                <a:solidFill>
                  <a:schemeClr val="tx2"/>
                </a:solidFill>
              </a:rPr>
              <a:t> известного распределения; 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lphaLcParenR"/>
            </a:pPr>
            <a:r>
              <a:rPr lang="ru-RU" sz="2800" b="1" dirty="0" smtClean="0">
                <a:solidFill>
                  <a:schemeClr val="tx2"/>
                </a:solidFill>
              </a:rPr>
              <a:t>оценка зависимости одной случайной величины от нескольких случайных величин; </a:t>
            </a:r>
            <a:r>
              <a:rPr lang="ru-RU" sz="2800" b="1" spc="-300" dirty="0" smtClean="0">
                <a:solidFill>
                  <a:schemeClr val="tx2"/>
                </a:solidFill>
              </a:rPr>
              <a:t> </a:t>
            </a:r>
          </a:p>
          <a:p>
            <a:pPr marL="360000" indent="-360000">
              <a:spcBef>
                <a:spcPts val="0"/>
              </a:spcBef>
              <a:buSzPct val="100000"/>
              <a:buNone/>
            </a:pPr>
            <a:r>
              <a:rPr lang="en-US" sz="2800" b="1" spc="-150" dirty="0" smtClean="0">
                <a:solidFill>
                  <a:schemeClr val="tx2"/>
                </a:solidFill>
              </a:rPr>
              <a:t>III. </a:t>
            </a:r>
            <a:r>
              <a:rPr lang="ru-RU" sz="2800" b="1" spc="-150" dirty="0" smtClean="0">
                <a:solidFill>
                  <a:schemeClr val="tx2"/>
                </a:solidFill>
              </a:rPr>
              <a:t>методы проверки статистических гипотез о виде </a:t>
            </a:r>
            <a:r>
              <a:rPr lang="ru-RU" sz="2800" b="1" dirty="0" smtClean="0">
                <a:solidFill>
                  <a:schemeClr val="tx2"/>
                </a:solidFill>
              </a:rPr>
              <a:t>неизвестного распределения или о величине параметров известного распределения. </a:t>
            </a:r>
          </a:p>
          <a:p>
            <a:pPr marL="360000" indent="-360000">
              <a:spcBef>
                <a:spcPts val="0"/>
              </a:spcBef>
              <a:buSzPct val="100000"/>
              <a:buFont typeface="+mj-lt"/>
              <a:buAutoNum type="romanUcPeriod"/>
            </a:pPr>
            <a:endParaRPr lang="ru-RU" sz="2800" b="1" spc="-300" dirty="0" smtClean="0"/>
          </a:p>
          <a:p>
            <a:pPr>
              <a:spcBef>
                <a:spcPts val="0"/>
              </a:spcBef>
            </a:pP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179640" y="122400"/>
            <a:ext cx="782100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600" b="1" strike="noStrike">
                <a:solidFill>
                  <a:srgbClr val="330066"/>
                </a:solidFill>
                <a:latin typeface="Arial"/>
              </a:rPr>
              <a:t>Программные пакеты обработки статистических данных</a:t>
            </a:r>
            <a:endParaRPr/>
          </a:p>
        </p:txBody>
      </p:sp>
      <p:sp>
        <p:nvSpPr>
          <p:cNvPr id="185" name="TextShape 2"/>
          <p:cNvSpPr txBox="1"/>
          <p:nvPr/>
        </p:nvSpPr>
        <p:spPr>
          <a:xfrm>
            <a:off x="357158" y="2061000"/>
            <a:ext cx="8286808" cy="4069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en-US" sz="3600" b="1" strike="noStrike" dirty="0" smtClean="0">
                <a:solidFill>
                  <a:srgbClr val="330066"/>
                </a:solidFill>
                <a:latin typeface="Arial"/>
              </a:rPr>
              <a:t>STATISTICA, </a:t>
            </a:r>
            <a:r>
              <a:rPr lang="ru-RU" sz="3600" b="1" dirty="0" smtClean="0">
                <a:solidFill>
                  <a:srgbClr val="330066"/>
                </a:solidFill>
              </a:rPr>
              <a:t>STATGRAPHICS</a:t>
            </a:r>
            <a:r>
              <a:rPr lang="en-US" sz="3600" b="1" dirty="0" smtClean="0">
                <a:solidFill>
                  <a:srgbClr val="330066"/>
                </a:solidFill>
              </a:rPr>
              <a:t>,  </a:t>
            </a:r>
          </a:p>
          <a:p>
            <a:pPr>
              <a:lnSpc>
                <a:spcPct val="100000"/>
              </a:lnSpc>
              <a:buSzPct val="70000"/>
            </a:pPr>
            <a:r>
              <a:rPr lang="en-US" sz="3600" b="1" dirty="0" smtClean="0">
                <a:solidFill>
                  <a:srgbClr val="330066"/>
                </a:solidFill>
              </a:rPr>
              <a:t>  SPSS, </a:t>
            </a:r>
            <a:r>
              <a:rPr lang="ru-RU" sz="3600" b="1" dirty="0" smtClean="0">
                <a:solidFill>
                  <a:srgbClr val="330066"/>
                </a:solidFill>
              </a:rPr>
              <a:t>SYSTAT</a:t>
            </a:r>
            <a:endParaRPr lang="en-US" sz="3600" b="1" dirty="0" smtClean="0">
              <a:solidFill>
                <a:srgbClr val="330066"/>
              </a:solidFill>
            </a:endParaRPr>
          </a:p>
          <a:p>
            <a:pPr>
              <a:buSzPct val="70000"/>
              <a:buFont typeface="Wingdings" charset="2"/>
              <a:buChar char=""/>
            </a:pPr>
            <a:r>
              <a:rPr lang="en-US" sz="3600" b="1" dirty="0" err="1" smtClean="0">
                <a:solidFill>
                  <a:srgbClr val="330066"/>
                </a:solidFill>
              </a:rPr>
              <a:t>MatLab</a:t>
            </a:r>
            <a:r>
              <a:rPr lang="en-US" sz="3600" b="1" dirty="0" smtClean="0">
                <a:solidFill>
                  <a:srgbClr val="330066"/>
                </a:solidFill>
              </a:rPr>
              <a:t>, MathCAD</a:t>
            </a:r>
            <a:r>
              <a:rPr lang="ru-RU" sz="3600" b="1" dirty="0" smtClean="0">
                <a:solidFill>
                  <a:srgbClr val="330066"/>
                </a:solidFill>
              </a:rPr>
              <a:t>, EXCEL</a:t>
            </a:r>
          </a:p>
          <a:p>
            <a:pPr>
              <a:buSzPct val="70000"/>
              <a:buFont typeface="Wingdings" charset="2"/>
              <a:buChar char=""/>
            </a:pPr>
            <a:r>
              <a:rPr lang="ru-RU" sz="3600" b="1" dirty="0" smtClean="0">
                <a:solidFill>
                  <a:srgbClr val="330066"/>
                </a:solidFill>
                <a:latin typeface="Arial"/>
              </a:rPr>
              <a:t>STADIA</a:t>
            </a:r>
            <a:r>
              <a:rPr lang="ru-RU" sz="3600" b="1" dirty="0" smtClean="0">
                <a:solidFill>
                  <a:srgbClr val="330066"/>
                </a:solidFill>
                <a:latin typeface="Arial"/>
              </a:rPr>
              <a:t>, </a:t>
            </a:r>
            <a:r>
              <a:rPr lang="ru-RU" sz="3600" b="1" dirty="0" err="1" smtClean="0">
                <a:solidFill>
                  <a:srgbClr val="330066"/>
                </a:solidFill>
                <a:latin typeface="Arial"/>
              </a:rPr>
              <a:t>CтатЭксперт</a:t>
            </a:r>
            <a:r>
              <a:rPr lang="ru-RU" sz="3600" b="1" dirty="0" smtClean="0">
                <a:solidFill>
                  <a:srgbClr val="330066"/>
                </a:solidFill>
                <a:latin typeface="Arial"/>
              </a:rPr>
              <a:t>,</a:t>
            </a:r>
            <a:r>
              <a:rPr lang="en-US" sz="3600" b="1" dirty="0" smtClean="0">
                <a:solidFill>
                  <a:srgbClr val="330066"/>
                </a:solidFill>
                <a:latin typeface="Arial"/>
              </a:rPr>
              <a:t> </a:t>
            </a:r>
            <a:r>
              <a:rPr lang="ru-RU" sz="3600" b="1" strike="noStrike" dirty="0" err="1" smtClean="0">
                <a:solidFill>
                  <a:srgbClr val="330066"/>
                </a:solidFill>
                <a:latin typeface="Arial"/>
              </a:rPr>
              <a:t>Эвриста</a:t>
            </a:r>
            <a:endParaRPr lang="en-US" sz="3600" b="1" dirty="0" smtClean="0">
              <a:solidFill>
                <a:srgbClr val="330066"/>
              </a:solidFill>
              <a:latin typeface="Arial"/>
            </a:endParaRPr>
          </a:p>
          <a:p>
            <a:pPr>
              <a:buSzPct val="70000"/>
              <a:buFont typeface="Wingdings" charset="2"/>
              <a:buChar char=""/>
            </a:pPr>
            <a:r>
              <a:rPr lang="en-US" sz="3600" b="1" dirty="0" err="1" smtClean="0">
                <a:solidFill>
                  <a:srgbClr val="330066"/>
                </a:solidFill>
                <a:latin typeface="Arial"/>
              </a:rPr>
              <a:t>Megastat</a:t>
            </a:r>
            <a:r>
              <a:rPr lang="en-US" sz="3600" b="1" dirty="0" smtClean="0">
                <a:solidFill>
                  <a:srgbClr val="330066"/>
                </a:solidFill>
                <a:latin typeface="Arial"/>
              </a:rPr>
              <a:t>, </a:t>
            </a:r>
            <a:r>
              <a:rPr lang="en-US" sz="3600" b="1" dirty="0" err="1" smtClean="0">
                <a:solidFill>
                  <a:srgbClr val="330066"/>
                </a:solidFill>
                <a:latin typeface="Arial"/>
              </a:rPr>
              <a:t>XLStat</a:t>
            </a:r>
            <a:endParaRPr lang="ru-RU" sz="3600" b="1" dirty="0" smtClean="0">
              <a:solidFill>
                <a:srgbClr val="330066"/>
              </a:solidFill>
              <a:latin typeface="Arial"/>
            </a:endParaRPr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7935</TotalTime>
  <Words>488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Сеть</vt:lpstr>
      <vt:lpstr>Слайд 1</vt:lpstr>
      <vt:lpstr>Слайд 2</vt:lpstr>
      <vt:lpstr>Слайд 3</vt:lpstr>
      <vt:lpstr>Статистика   (от лат. stato - государство) </vt:lpstr>
      <vt:lpstr>Статистические науки</vt:lpstr>
      <vt:lpstr>Математическая статистика. Статистические методы </vt:lpstr>
      <vt:lpstr>Слайд 7</vt:lpstr>
      <vt:lpstr>Слайд 8</vt:lpstr>
      <vt:lpstr>Типы измерительных шкал (по Стивенсу)</vt:lpstr>
      <vt:lpstr>Типы шкал  и их свойства</vt:lpstr>
      <vt:lpstr>Слайд 11</vt:lpstr>
      <vt:lpstr>Содержание статистических методов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Статистические методы  в морских информационных системах</dc:title>
  <dc:creator>ЗВН</dc:creator>
  <cp:lastModifiedBy>ЗВН</cp:lastModifiedBy>
  <cp:revision>139</cp:revision>
  <dcterms:created xsi:type="dcterms:W3CDTF">2016-02-08T19:58:02Z</dcterms:created>
  <dcterms:modified xsi:type="dcterms:W3CDTF">2018-06-19T06:18:58Z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11</vt:i4>
  </property>
</Properties>
</file>